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73" r:id="rId7"/>
    <p:sldId id="274" r:id="rId8"/>
    <p:sldId id="275" r:id="rId9"/>
    <p:sldId id="279" r:id="rId10"/>
    <p:sldId id="276" r:id="rId11"/>
    <p:sldId id="277" r:id="rId12"/>
    <p:sldId id="272"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44" autoAdjust="0"/>
  </p:normalViewPr>
  <p:slideViewPr>
    <p:cSldViewPr>
      <p:cViewPr>
        <p:scale>
          <a:sx n="70" d="100"/>
          <a:sy n="70" d="100"/>
        </p:scale>
        <p:origin x="-516" y="4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5A4267-1AF7-4AED-9678-7BA806DCD448}" type="doc">
      <dgm:prSet loTypeId="urn:microsoft.com/office/officeart/2005/8/layout/hList7" loCatId="list" qsTypeId="urn:microsoft.com/office/officeart/2005/8/quickstyle/simple1" qsCatId="simple" csTypeId="urn:microsoft.com/office/officeart/2005/8/colors/colorful2" csCatId="colorful" phldr="1"/>
      <dgm:spPr/>
    </dgm:pt>
    <dgm:pt modelId="{0ABE35C4-6064-474D-AD73-D1C36F67C713}">
      <dgm:prSet phldrT="[Texto]" custT="1">
        <dgm:style>
          <a:lnRef idx="2">
            <a:schemeClr val="accent6">
              <a:shade val="50000"/>
            </a:schemeClr>
          </a:lnRef>
          <a:fillRef idx="1">
            <a:schemeClr val="accent6"/>
          </a:fillRef>
          <a:effectRef idx="0">
            <a:schemeClr val="accent6"/>
          </a:effectRef>
          <a:fontRef idx="minor">
            <a:schemeClr val="lt1"/>
          </a:fontRef>
        </dgm:style>
      </dgm:prSet>
      <dgm:spPr>
        <a:solidFill>
          <a:schemeClr val="accent1">
            <a:lumMod val="75000"/>
          </a:schemeClr>
        </a:solidFill>
      </dgm:spPr>
      <dgm:t>
        <a:bodyPr/>
        <a:lstStyle/>
        <a:p>
          <a:pPr algn="ctr"/>
          <a:r>
            <a:rPr lang="es-ES" sz="2000" b="1" dirty="0" smtClean="0">
              <a:solidFill>
                <a:srgbClr val="FFFF00"/>
              </a:solidFill>
              <a:latin typeface="Arial"/>
              <a:cs typeface="Arial"/>
            </a:rPr>
            <a:t>De Dinero </a:t>
          </a:r>
        </a:p>
        <a:p>
          <a:pPr algn="just"/>
          <a:r>
            <a:rPr lang="es-ES" sz="1700" dirty="0" smtClean="0">
              <a:latin typeface="Arial"/>
              <a:cs typeface="Arial"/>
            </a:rPr>
            <a:t>Se estará siempre en presencia de títulos fungibles, por lo que el prestatario  cumplirá con su obligación entregando su equivalente en dinero metálico o papel moneda</a:t>
          </a:r>
          <a:endParaRPr lang="es-ES" sz="1700" b="1" dirty="0">
            <a:solidFill>
              <a:schemeClr val="tx1"/>
            </a:solidFill>
            <a:latin typeface="Arial"/>
            <a:cs typeface="Arial"/>
          </a:endParaRPr>
        </a:p>
      </dgm:t>
    </dgm:pt>
    <dgm:pt modelId="{A6EA0297-6A9D-40A7-A880-F95169A6804E}" type="parTrans" cxnId="{26B25792-59DD-4F84-B15B-C9F3E6BCAEF6}">
      <dgm:prSet/>
      <dgm:spPr/>
      <dgm:t>
        <a:bodyPr/>
        <a:lstStyle/>
        <a:p>
          <a:endParaRPr lang="es-ES"/>
        </a:p>
      </dgm:t>
    </dgm:pt>
    <dgm:pt modelId="{EE3F3F71-043B-46D5-8016-B5D9BA98160C}" type="sibTrans" cxnId="{26B25792-59DD-4F84-B15B-C9F3E6BCAEF6}">
      <dgm:prSet/>
      <dgm:spPr/>
      <dgm:t>
        <a:bodyPr/>
        <a:lstStyle/>
        <a:p>
          <a:endParaRPr lang="es-ES"/>
        </a:p>
      </dgm:t>
    </dgm:pt>
    <dgm:pt modelId="{7C92D396-BEE8-4A88-A90F-A5D0893D0D68}">
      <dgm:prSet phldrT="[Texto]" custT="1"/>
      <dgm:spPr>
        <a:solidFill>
          <a:schemeClr val="accent1"/>
        </a:solidFill>
      </dgm:spPr>
      <dgm:t>
        <a:bodyPr/>
        <a:lstStyle/>
        <a:p>
          <a:pPr algn="ctr"/>
          <a:r>
            <a:rPr lang="es-ES" sz="2400" b="1" dirty="0" smtClean="0">
              <a:solidFill>
                <a:srgbClr val="FFFF00"/>
              </a:solidFill>
              <a:latin typeface="Arial"/>
              <a:cs typeface="Arial"/>
            </a:rPr>
            <a:t>De títulos o valores</a:t>
          </a:r>
        </a:p>
        <a:p>
          <a:pPr algn="just"/>
          <a:r>
            <a:rPr lang="es-ES" sz="1800" dirty="0" smtClean="0">
              <a:latin typeface="Arial"/>
              <a:cs typeface="Arial"/>
            </a:rPr>
            <a:t>Se libera el deudor de su obligación devolviendo otros tantos de la misma  clase e idénticas condiciones con sus equivalentes .</a:t>
          </a:r>
          <a:endParaRPr lang="es-ES" sz="1800" b="1" dirty="0">
            <a:solidFill>
              <a:srgbClr val="000000"/>
            </a:solidFill>
            <a:latin typeface="Arial"/>
            <a:cs typeface="Arial"/>
          </a:endParaRPr>
        </a:p>
      </dgm:t>
    </dgm:pt>
    <dgm:pt modelId="{DCC95D37-E515-4032-8088-B2F1E01E50CD}" type="parTrans" cxnId="{51E92FE2-C2AC-4C6E-9CB9-5B68F687F75A}">
      <dgm:prSet/>
      <dgm:spPr/>
      <dgm:t>
        <a:bodyPr/>
        <a:lstStyle/>
        <a:p>
          <a:endParaRPr lang="es-ES"/>
        </a:p>
      </dgm:t>
    </dgm:pt>
    <dgm:pt modelId="{93DB1BFF-6FDB-4299-957C-E7D3EF7CAB45}" type="sibTrans" cxnId="{51E92FE2-C2AC-4C6E-9CB9-5B68F687F75A}">
      <dgm:prSet/>
      <dgm:spPr/>
      <dgm:t>
        <a:bodyPr/>
        <a:lstStyle/>
        <a:p>
          <a:endParaRPr lang="es-ES"/>
        </a:p>
      </dgm:t>
    </dgm:pt>
    <dgm:pt modelId="{EA04D68A-12E6-4037-A56E-EE04CBE0FDAD}">
      <dgm:prSet phldrT="[Texto]" custT="1"/>
      <dgm:spPr>
        <a:solidFill>
          <a:schemeClr val="accent1">
            <a:lumMod val="75000"/>
          </a:schemeClr>
        </a:solidFill>
      </dgm:spPr>
      <dgm:t>
        <a:bodyPr/>
        <a:lstStyle/>
        <a:p>
          <a:pPr algn="ctr"/>
          <a:r>
            <a:rPr lang="es-ES" sz="2400" b="1" dirty="0" smtClean="0">
              <a:solidFill>
                <a:srgbClr val="FFFF00"/>
              </a:solidFill>
              <a:latin typeface="Arial"/>
              <a:cs typeface="Arial"/>
            </a:rPr>
            <a:t>De especie</a:t>
          </a:r>
        </a:p>
        <a:p>
          <a:pPr algn="just"/>
          <a:r>
            <a:rPr lang="es-ES" sz="1800" dirty="0" smtClean="0">
              <a:latin typeface="Arial"/>
              <a:cs typeface="Arial"/>
            </a:rPr>
            <a:t>El prestador se obliga a transferir la propiedad de mercancías, bienes muebles al prestatario para ser destinados a actos de comercio.</a:t>
          </a:r>
          <a:endParaRPr lang="es-ES" sz="1800" b="1" dirty="0">
            <a:solidFill>
              <a:srgbClr val="000000"/>
            </a:solidFill>
            <a:latin typeface="Arial"/>
            <a:cs typeface="Arial"/>
          </a:endParaRPr>
        </a:p>
      </dgm:t>
    </dgm:pt>
    <dgm:pt modelId="{2B04A930-EB88-4FD7-A58F-A734637ABBCD}" type="parTrans" cxnId="{B6BED7EE-C4DD-41A0-85B9-84A91F1BE5BD}">
      <dgm:prSet/>
      <dgm:spPr/>
      <dgm:t>
        <a:bodyPr/>
        <a:lstStyle/>
        <a:p>
          <a:endParaRPr lang="es-ES"/>
        </a:p>
      </dgm:t>
    </dgm:pt>
    <dgm:pt modelId="{B6EACF7C-C564-47A2-9756-41D5610538D8}" type="sibTrans" cxnId="{B6BED7EE-C4DD-41A0-85B9-84A91F1BE5BD}">
      <dgm:prSet/>
      <dgm:spPr/>
      <dgm:t>
        <a:bodyPr/>
        <a:lstStyle/>
        <a:p>
          <a:endParaRPr lang="es-ES"/>
        </a:p>
      </dgm:t>
    </dgm:pt>
    <dgm:pt modelId="{E3C0186A-A9F9-9D49-973B-A84BE011C560}" type="pres">
      <dgm:prSet presAssocID="{BD5A4267-1AF7-4AED-9678-7BA806DCD448}" presName="Name0" presStyleCnt="0">
        <dgm:presLayoutVars>
          <dgm:dir/>
          <dgm:resizeHandles val="exact"/>
        </dgm:presLayoutVars>
      </dgm:prSet>
      <dgm:spPr/>
    </dgm:pt>
    <dgm:pt modelId="{0B41D0FE-3AC7-3C47-9643-4FFD27867D03}" type="pres">
      <dgm:prSet presAssocID="{BD5A4267-1AF7-4AED-9678-7BA806DCD448}" presName="fgShape" presStyleLbl="fgShp" presStyleIdx="0" presStyleCnt="1" custScaleY="78493" custLinFactNeighborY="61595">
        <dgm:style>
          <a:lnRef idx="3">
            <a:schemeClr val="lt1"/>
          </a:lnRef>
          <a:fillRef idx="1">
            <a:schemeClr val="dk1"/>
          </a:fillRef>
          <a:effectRef idx="1">
            <a:schemeClr val="dk1"/>
          </a:effectRef>
          <a:fontRef idx="minor">
            <a:schemeClr val="lt1"/>
          </a:fontRef>
        </dgm:style>
      </dgm:prSet>
      <dgm:spPr/>
    </dgm:pt>
    <dgm:pt modelId="{EAF7D2F9-7D54-ED4D-849A-1C0448EFFA76}" type="pres">
      <dgm:prSet presAssocID="{BD5A4267-1AF7-4AED-9678-7BA806DCD448}" presName="linComp" presStyleCnt="0"/>
      <dgm:spPr/>
    </dgm:pt>
    <dgm:pt modelId="{180DB440-8CEF-6E41-AE43-0A9AB5C57EB7}" type="pres">
      <dgm:prSet presAssocID="{0ABE35C4-6064-474D-AD73-D1C36F67C713}" presName="compNode" presStyleCnt="0"/>
      <dgm:spPr/>
    </dgm:pt>
    <dgm:pt modelId="{AF1360D8-9C7D-4F41-B777-B4CD8D215D7C}" type="pres">
      <dgm:prSet presAssocID="{0ABE35C4-6064-474D-AD73-D1C36F67C713}" presName="bkgdShape" presStyleLbl="node1" presStyleIdx="0" presStyleCnt="3"/>
      <dgm:spPr/>
      <dgm:t>
        <a:bodyPr/>
        <a:lstStyle/>
        <a:p>
          <a:endParaRPr lang="es-ES"/>
        </a:p>
      </dgm:t>
    </dgm:pt>
    <dgm:pt modelId="{7C1A99D4-1313-1D4F-B2E2-B537BF888E7D}" type="pres">
      <dgm:prSet presAssocID="{0ABE35C4-6064-474D-AD73-D1C36F67C713}" presName="nodeTx" presStyleLbl="node1" presStyleIdx="0" presStyleCnt="3">
        <dgm:presLayoutVars>
          <dgm:bulletEnabled val="1"/>
        </dgm:presLayoutVars>
      </dgm:prSet>
      <dgm:spPr/>
      <dgm:t>
        <a:bodyPr/>
        <a:lstStyle/>
        <a:p>
          <a:endParaRPr lang="es-ES"/>
        </a:p>
      </dgm:t>
    </dgm:pt>
    <dgm:pt modelId="{89CA7943-A864-1847-B9CC-69F1F3AC14A4}" type="pres">
      <dgm:prSet presAssocID="{0ABE35C4-6064-474D-AD73-D1C36F67C713}" presName="invisiNode" presStyleLbl="node1" presStyleIdx="0" presStyleCnt="3"/>
      <dgm:spPr/>
    </dgm:pt>
    <dgm:pt modelId="{46304175-FD63-684A-A638-B888CC1F1836}" type="pres">
      <dgm:prSet presAssocID="{0ABE35C4-6064-474D-AD73-D1C36F67C713}" presName="imagNod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pt>
    <dgm:pt modelId="{56208C50-BD1C-1B41-A766-2EA8A2A7345B}" type="pres">
      <dgm:prSet presAssocID="{EE3F3F71-043B-46D5-8016-B5D9BA98160C}" presName="sibTrans" presStyleLbl="sibTrans2D1" presStyleIdx="0" presStyleCnt="0"/>
      <dgm:spPr/>
      <dgm:t>
        <a:bodyPr/>
        <a:lstStyle/>
        <a:p>
          <a:endParaRPr lang="es-ES"/>
        </a:p>
      </dgm:t>
    </dgm:pt>
    <dgm:pt modelId="{78542275-39DF-354A-990A-FC78FBCCB437}" type="pres">
      <dgm:prSet presAssocID="{7C92D396-BEE8-4A88-A90F-A5D0893D0D68}" presName="compNode" presStyleCnt="0"/>
      <dgm:spPr/>
    </dgm:pt>
    <dgm:pt modelId="{D83D0300-DF23-4F4B-B049-32A8D7FE0484}" type="pres">
      <dgm:prSet presAssocID="{7C92D396-BEE8-4A88-A90F-A5D0893D0D68}" presName="bkgdShape" presStyleLbl="node1" presStyleIdx="1" presStyleCnt="3"/>
      <dgm:spPr/>
      <dgm:t>
        <a:bodyPr/>
        <a:lstStyle/>
        <a:p>
          <a:endParaRPr lang="es-ES"/>
        </a:p>
      </dgm:t>
    </dgm:pt>
    <dgm:pt modelId="{2D6A854B-945F-9647-BE55-DF61D2F9034C}" type="pres">
      <dgm:prSet presAssocID="{7C92D396-BEE8-4A88-A90F-A5D0893D0D68}" presName="nodeTx" presStyleLbl="node1" presStyleIdx="1" presStyleCnt="3">
        <dgm:presLayoutVars>
          <dgm:bulletEnabled val="1"/>
        </dgm:presLayoutVars>
      </dgm:prSet>
      <dgm:spPr/>
      <dgm:t>
        <a:bodyPr/>
        <a:lstStyle/>
        <a:p>
          <a:endParaRPr lang="es-ES"/>
        </a:p>
      </dgm:t>
    </dgm:pt>
    <dgm:pt modelId="{4B09DF40-539E-1548-87D9-B877FD4A8B87}" type="pres">
      <dgm:prSet presAssocID="{7C92D396-BEE8-4A88-A90F-A5D0893D0D68}" presName="invisiNode" presStyleLbl="node1" presStyleIdx="1" presStyleCnt="3"/>
      <dgm:spPr/>
    </dgm:pt>
    <dgm:pt modelId="{1FD4DBBD-416E-0C47-B6C4-26120EF30307}" type="pres">
      <dgm:prSet presAssocID="{7C92D396-BEE8-4A88-A90F-A5D0893D0D68}" presName="imagNode"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13000" r="-13000"/>
          </a:stretch>
        </a:blipFill>
      </dgm:spPr>
    </dgm:pt>
    <dgm:pt modelId="{8C4F7EE6-C0E4-184E-8D4D-A4C496076155}" type="pres">
      <dgm:prSet presAssocID="{93DB1BFF-6FDB-4299-957C-E7D3EF7CAB45}" presName="sibTrans" presStyleLbl="sibTrans2D1" presStyleIdx="0" presStyleCnt="0"/>
      <dgm:spPr/>
      <dgm:t>
        <a:bodyPr/>
        <a:lstStyle/>
        <a:p>
          <a:endParaRPr lang="es-ES"/>
        </a:p>
      </dgm:t>
    </dgm:pt>
    <dgm:pt modelId="{BEF4A35E-BC9A-1D4C-BCEB-350FFEE22ED9}" type="pres">
      <dgm:prSet presAssocID="{EA04D68A-12E6-4037-A56E-EE04CBE0FDAD}" presName="compNode" presStyleCnt="0"/>
      <dgm:spPr/>
    </dgm:pt>
    <dgm:pt modelId="{9261F816-A6C3-1042-ABAC-9035AB5F5E4D}" type="pres">
      <dgm:prSet presAssocID="{EA04D68A-12E6-4037-A56E-EE04CBE0FDAD}" presName="bkgdShape" presStyleLbl="node1" presStyleIdx="2" presStyleCnt="3"/>
      <dgm:spPr/>
      <dgm:t>
        <a:bodyPr/>
        <a:lstStyle/>
        <a:p>
          <a:endParaRPr lang="es-ES"/>
        </a:p>
      </dgm:t>
    </dgm:pt>
    <dgm:pt modelId="{53DE68FD-008E-A143-9C43-DA6DAFF6EB2E}" type="pres">
      <dgm:prSet presAssocID="{EA04D68A-12E6-4037-A56E-EE04CBE0FDAD}" presName="nodeTx" presStyleLbl="node1" presStyleIdx="2" presStyleCnt="3">
        <dgm:presLayoutVars>
          <dgm:bulletEnabled val="1"/>
        </dgm:presLayoutVars>
      </dgm:prSet>
      <dgm:spPr/>
      <dgm:t>
        <a:bodyPr/>
        <a:lstStyle/>
        <a:p>
          <a:endParaRPr lang="es-ES"/>
        </a:p>
      </dgm:t>
    </dgm:pt>
    <dgm:pt modelId="{6F3B6617-1DBC-0143-BE0C-AB1F779D133D}" type="pres">
      <dgm:prSet presAssocID="{EA04D68A-12E6-4037-A56E-EE04CBE0FDAD}" presName="invisiNode" presStyleLbl="node1" presStyleIdx="2" presStyleCnt="3"/>
      <dgm:spPr/>
    </dgm:pt>
    <dgm:pt modelId="{0B05E562-8ED7-2347-B079-02721C2970E5}" type="pres">
      <dgm:prSet presAssocID="{EA04D68A-12E6-4037-A56E-EE04CBE0FDAD}" presName="imagNode"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2000" b="-2000"/>
          </a:stretch>
        </a:blipFill>
      </dgm:spPr>
    </dgm:pt>
  </dgm:ptLst>
  <dgm:cxnLst>
    <dgm:cxn modelId="{093D6AAA-AF35-4D9D-8723-236F2E8747F1}" type="presOf" srcId="{EE3F3F71-043B-46D5-8016-B5D9BA98160C}" destId="{56208C50-BD1C-1B41-A766-2EA8A2A7345B}" srcOrd="0" destOrd="0" presId="urn:microsoft.com/office/officeart/2005/8/layout/hList7"/>
    <dgm:cxn modelId="{15E57054-F13D-4079-8469-C19E15761F8E}" type="presOf" srcId="{7C92D396-BEE8-4A88-A90F-A5D0893D0D68}" destId="{2D6A854B-945F-9647-BE55-DF61D2F9034C}" srcOrd="1" destOrd="0" presId="urn:microsoft.com/office/officeart/2005/8/layout/hList7"/>
    <dgm:cxn modelId="{397A45C9-5941-48FB-8BE3-53871AA27A5A}" type="presOf" srcId="{7C92D396-BEE8-4A88-A90F-A5D0893D0D68}" destId="{D83D0300-DF23-4F4B-B049-32A8D7FE0484}" srcOrd="0" destOrd="0" presId="urn:microsoft.com/office/officeart/2005/8/layout/hList7"/>
    <dgm:cxn modelId="{B6BED7EE-C4DD-41A0-85B9-84A91F1BE5BD}" srcId="{BD5A4267-1AF7-4AED-9678-7BA806DCD448}" destId="{EA04D68A-12E6-4037-A56E-EE04CBE0FDAD}" srcOrd="2" destOrd="0" parTransId="{2B04A930-EB88-4FD7-A58F-A734637ABBCD}" sibTransId="{B6EACF7C-C564-47A2-9756-41D5610538D8}"/>
    <dgm:cxn modelId="{F1314C8C-FFA5-4EB4-AC37-F38A8CFFC45D}" type="presOf" srcId="{93DB1BFF-6FDB-4299-957C-E7D3EF7CAB45}" destId="{8C4F7EE6-C0E4-184E-8D4D-A4C496076155}" srcOrd="0" destOrd="0" presId="urn:microsoft.com/office/officeart/2005/8/layout/hList7"/>
    <dgm:cxn modelId="{CE8F02C8-1108-4A78-827F-1745171313F4}" type="presOf" srcId="{0ABE35C4-6064-474D-AD73-D1C36F67C713}" destId="{AF1360D8-9C7D-4F41-B777-B4CD8D215D7C}" srcOrd="0" destOrd="0" presId="urn:microsoft.com/office/officeart/2005/8/layout/hList7"/>
    <dgm:cxn modelId="{ECCD9BF1-6F65-4DF8-8A97-03A973C37A77}" type="presOf" srcId="{BD5A4267-1AF7-4AED-9678-7BA806DCD448}" destId="{E3C0186A-A9F9-9D49-973B-A84BE011C560}" srcOrd="0" destOrd="0" presId="urn:microsoft.com/office/officeart/2005/8/layout/hList7"/>
    <dgm:cxn modelId="{E6618619-04D7-45FE-AF14-44DF7C37D12F}" type="presOf" srcId="{EA04D68A-12E6-4037-A56E-EE04CBE0FDAD}" destId="{9261F816-A6C3-1042-ABAC-9035AB5F5E4D}" srcOrd="0" destOrd="0" presId="urn:microsoft.com/office/officeart/2005/8/layout/hList7"/>
    <dgm:cxn modelId="{51E92FE2-C2AC-4C6E-9CB9-5B68F687F75A}" srcId="{BD5A4267-1AF7-4AED-9678-7BA806DCD448}" destId="{7C92D396-BEE8-4A88-A90F-A5D0893D0D68}" srcOrd="1" destOrd="0" parTransId="{DCC95D37-E515-4032-8088-B2F1E01E50CD}" sibTransId="{93DB1BFF-6FDB-4299-957C-E7D3EF7CAB45}"/>
    <dgm:cxn modelId="{30DF7E21-9DCC-458A-A428-16121CE4DA6C}" type="presOf" srcId="{0ABE35C4-6064-474D-AD73-D1C36F67C713}" destId="{7C1A99D4-1313-1D4F-B2E2-B537BF888E7D}" srcOrd="1" destOrd="0" presId="urn:microsoft.com/office/officeart/2005/8/layout/hList7"/>
    <dgm:cxn modelId="{26B25792-59DD-4F84-B15B-C9F3E6BCAEF6}" srcId="{BD5A4267-1AF7-4AED-9678-7BA806DCD448}" destId="{0ABE35C4-6064-474D-AD73-D1C36F67C713}" srcOrd="0" destOrd="0" parTransId="{A6EA0297-6A9D-40A7-A880-F95169A6804E}" sibTransId="{EE3F3F71-043B-46D5-8016-B5D9BA98160C}"/>
    <dgm:cxn modelId="{2C57C283-BB0A-47AB-8064-CD8DB06C0170}" type="presOf" srcId="{EA04D68A-12E6-4037-A56E-EE04CBE0FDAD}" destId="{53DE68FD-008E-A143-9C43-DA6DAFF6EB2E}" srcOrd="1" destOrd="0" presId="urn:microsoft.com/office/officeart/2005/8/layout/hList7"/>
    <dgm:cxn modelId="{AF215C86-7F95-49A3-B762-468BCC6A7ADC}" type="presParOf" srcId="{E3C0186A-A9F9-9D49-973B-A84BE011C560}" destId="{0B41D0FE-3AC7-3C47-9643-4FFD27867D03}" srcOrd="0" destOrd="0" presId="urn:microsoft.com/office/officeart/2005/8/layout/hList7"/>
    <dgm:cxn modelId="{D3C3127E-4E29-4B8C-8A5D-B51311728868}" type="presParOf" srcId="{E3C0186A-A9F9-9D49-973B-A84BE011C560}" destId="{EAF7D2F9-7D54-ED4D-849A-1C0448EFFA76}" srcOrd="1" destOrd="0" presId="urn:microsoft.com/office/officeart/2005/8/layout/hList7"/>
    <dgm:cxn modelId="{4D9E10FE-3F7A-45CA-9695-997892BA8965}" type="presParOf" srcId="{EAF7D2F9-7D54-ED4D-849A-1C0448EFFA76}" destId="{180DB440-8CEF-6E41-AE43-0A9AB5C57EB7}" srcOrd="0" destOrd="0" presId="urn:microsoft.com/office/officeart/2005/8/layout/hList7"/>
    <dgm:cxn modelId="{09A6661B-1D6C-47CE-937C-357A4059251E}" type="presParOf" srcId="{180DB440-8CEF-6E41-AE43-0A9AB5C57EB7}" destId="{AF1360D8-9C7D-4F41-B777-B4CD8D215D7C}" srcOrd="0" destOrd="0" presId="urn:microsoft.com/office/officeart/2005/8/layout/hList7"/>
    <dgm:cxn modelId="{E59F95E8-7E6B-4751-B9D5-5815EFA7D614}" type="presParOf" srcId="{180DB440-8CEF-6E41-AE43-0A9AB5C57EB7}" destId="{7C1A99D4-1313-1D4F-B2E2-B537BF888E7D}" srcOrd="1" destOrd="0" presId="urn:microsoft.com/office/officeart/2005/8/layout/hList7"/>
    <dgm:cxn modelId="{8CA378C5-19E7-4632-B41E-7D86C373AFCF}" type="presParOf" srcId="{180DB440-8CEF-6E41-AE43-0A9AB5C57EB7}" destId="{89CA7943-A864-1847-B9CC-69F1F3AC14A4}" srcOrd="2" destOrd="0" presId="urn:microsoft.com/office/officeart/2005/8/layout/hList7"/>
    <dgm:cxn modelId="{0D57FA24-2187-48F9-9C50-73A2A306DBF9}" type="presParOf" srcId="{180DB440-8CEF-6E41-AE43-0A9AB5C57EB7}" destId="{46304175-FD63-684A-A638-B888CC1F1836}" srcOrd="3" destOrd="0" presId="urn:microsoft.com/office/officeart/2005/8/layout/hList7"/>
    <dgm:cxn modelId="{F6804199-92EE-465B-B651-B24CC52332E2}" type="presParOf" srcId="{EAF7D2F9-7D54-ED4D-849A-1C0448EFFA76}" destId="{56208C50-BD1C-1B41-A766-2EA8A2A7345B}" srcOrd="1" destOrd="0" presId="urn:microsoft.com/office/officeart/2005/8/layout/hList7"/>
    <dgm:cxn modelId="{A1E1AFA1-5443-4D5F-9F16-76EFB407FD28}" type="presParOf" srcId="{EAF7D2F9-7D54-ED4D-849A-1C0448EFFA76}" destId="{78542275-39DF-354A-990A-FC78FBCCB437}" srcOrd="2" destOrd="0" presId="urn:microsoft.com/office/officeart/2005/8/layout/hList7"/>
    <dgm:cxn modelId="{7CC3BA46-EB0E-4CDC-B070-C0B1B0EF1AB7}" type="presParOf" srcId="{78542275-39DF-354A-990A-FC78FBCCB437}" destId="{D83D0300-DF23-4F4B-B049-32A8D7FE0484}" srcOrd="0" destOrd="0" presId="urn:microsoft.com/office/officeart/2005/8/layout/hList7"/>
    <dgm:cxn modelId="{DC582C79-A5AA-451C-9E4C-3BC131653F22}" type="presParOf" srcId="{78542275-39DF-354A-990A-FC78FBCCB437}" destId="{2D6A854B-945F-9647-BE55-DF61D2F9034C}" srcOrd="1" destOrd="0" presId="urn:microsoft.com/office/officeart/2005/8/layout/hList7"/>
    <dgm:cxn modelId="{B5F86B12-90FF-4CC2-909E-0A21C687AA56}" type="presParOf" srcId="{78542275-39DF-354A-990A-FC78FBCCB437}" destId="{4B09DF40-539E-1548-87D9-B877FD4A8B87}" srcOrd="2" destOrd="0" presId="urn:microsoft.com/office/officeart/2005/8/layout/hList7"/>
    <dgm:cxn modelId="{2D2A3145-FA2B-4BF0-92BE-730540D23310}" type="presParOf" srcId="{78542275-39DF-354A-990A-FC78FBCCB437}" destId="{1FD4DBBD-416E-0C47-B6C4-26120EF30307}" srcOrd="3" destOrd="0" presId="urn:microsoft.com/office/officeart/2005/8/layout/hList7"/>
    <dgm:cxn modelId="{ABF1455C-4423-40B3-AA13-413BEAB5F9AF}" type="presParOf" srcId="{EAF7D2F9-7D54-ED4D-849A-1C0448EFFA76}" destId="{8C4F7EE6-C0E4-184E-8D4D-A4C496076155}" srcOrd="3" destOrd="0" presId="urn:microsoft.com/office/officeart/2005/8/layout/hList7"/>
    <dgm:cxn modelId="{D5396C91-B060-484F-91CE-5A469D48B7D4}" type="presParOf" srcId="{EAF7D2F9-7D54-ED4D-849A-1C0448EFFA76}" destId="{BEF4A35E-BC9A-1D4C-BCEB-350FFEE22ED9}" srcOrd="4" destOrd="0" presId="urn:microsoft.com/office/officeart/2005/8/layout/hList7"/>
    <dgm:cxn modelId="{E8EF6C5A-26CE-4161-9A27-19B7C66473B6}" type="presParOf" srcId="{BEF4A35E-BC9A-1D4C-BCEB-350FFEE22ED9}" destId="{9261F816-A6C3-1042-ABAC-9035AB5F5E4D}" srcOrd="0" destOrd="0" presId="urn:microsoft.com/office/officeart/2005/8/layout/hList7"/>
    <dgm:cxn modelId="{7455E505-5332-486D-A5C1-F24ED2693A56}" type="presParOf" srcId="{BEF4A35E-BC9A-1D4C-BCEB-350FFEE22ED9}" destId="{53DE68FD-008E-A143-9C43-DA6DAFF6EB2E}" srcOrd="1" destOrd="0" presId="urn:microsoft.com/office/officeart/2005/8/layout/hList7"/>
    <dgm:cxn modelId="{0D18C270-1742-4AC6-953F-A0A3EAD850F8}" type="presParOf" srcId="{BEF4A35E-BC9A-1D4C-BCEB-350FFEE22ED9}" destId="{6F3B6617-1DBC-0143-BE0C-AB1F779D133D}" srcOrd="2" destOrd="0" presId="urn:microsoft.com/office/officeart/2005/8/layout/hList7"/>
    <dgm:cxn modelId="{AEF608D5-37D5-4A4D-88CA-E07D272E9301}" type="presParOf" srcId="{BEF4A35E-BC9A-1D4C-BCEB-350FFEE22ED9}" destId="{0B05E562-8ED7-2347-B079-02721C2970E5}"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1360D8-9C7D-4F41-B777-B4CD8D215D7C}">
      <dsp:nvSpPr>
        <dsp:cNvPr id="0" name=""/>
        <dsp:cNvSpPr/>
      </dsp:nvSpPr>
      <dsp:spPr>
        <a:xfrm>
          <a:off x="1813" y="0"/>
          <a:ext cx="2821987" cy="5598790"/>
        </a:xfrm>
        <a:prstGeom prst="roundRect">
          <a:avLst>
            <a:gd name="adj" fmla="val 10000"/>
          </a:avLst>
        </a:prstGeom>
        <a:solidFill>
          <a:schemeClr val="accent1">
            <a:lumMod val="75000"/>
          </a:schemeClr>
        </a:solidFill>
        <a:ln w="25400" cap="flat"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s-ES" sz="2000" b="1" kern="1200" dirty="0" smtClean="0">
              <a:solidFill>
                <a:srgbClr val="FFFF00"/>
              </a:solidFill>
              <a:latin typeface="Arial"/>
              <a:cs typeface="Arial"/>
            </a:rPr>
            <a:t>De Dinero </a:t>
          </a:r>
        </a:p>
        <a:p>
          <a:pPr lvl="0" algn="just" defTabSz="889000">
            <a:lnSpc>
              <a:spcPct val="90000"/>
            </a:lnSpc>
            <a:spcBef>
              <a:spcPct val="0"/>
            </a:spcBef>
            <a:spcAft>
              <a:spcPct val="35000"/>
            </a:spcAft>
          </a:pPr>
          <a:r>
            <a:rPr lang="es-ES" sz="1700" kern="1200" dirty="0" smtClean="0">
              <a:latin typeface="Arial"/>
              <a:cs typeface="Arial"/>
            </a:rPr>
            <a:t>Se estará siempre en presencia de títulos fungibles, por lo que el prestatario  cumplirá con su obligación entregando su equivalente en dinero metálico o papel moneda</a:t>
          </a:r>
          <a:endParaRPr lang="es-ES" sz="1700" b="1" kern="1200" dirty="0">
            <a:solidFill>
              <a:schemeClr val="tx1"/>
            </a:solidFill>
            <a:latin typeface="Arial"/>
            <a:cs typeface="Arial"/>
          </a:endParaRPr>
        </a:p>
      </dsp:txBody>
      <dsp:txXfrm>
        <a:off x="1813" y="2239516"/>
        <a:ext cx="2821987" cy="2239516"/>
      </dsp:txXfrm>
    </dsp:sp>
    <dsp:sp modelId="{46304175-FD63-684A-A638-B888CC1F1836}">
      <dsp:nvSpPr>
        <dsp:cNvPr id="0" name=""/>
        <dsp:cNvSpPr/>
      </dsp:nvSpPr>
      <dsp:spPr>
        <a:xfrm>
          <a:off x="480608" y="335927"/>
          <a:ext cx="1864397" cy="1864397"/>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83D0300-DF23-4F4B-B049-32A8D7FE0484}">
      <dsp:nvSpPr>
        <dsp:cNvPr id="0" name=""/>
        <dsp:cNvSpPr/>
      </dsp:nvSpPr>
      <dsp:spPr>
        <a:xfrm>
          <a:off x="2908460" y="0"/>
          <a:ext cx="2821987" cy="5598790"/>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ES" sz="2400" b="1" kern="1200" dirty="0" smtClean="0">
              <a:solidFill>
                <a:srgbClr val="FFFF00"/>
              </a:solidFill>
              <a:latin typeface="Arial"/>
              <a:cs typeface="Arial"/>
            </a:rPr>
            <a:t>De títulos o valores</a:t>
          </a:r>
        </a:p>
        <a:p>
          <a:pPr lvl="0" algn="just" defTabSz="1066800">
            <a:lnSpc>
              <a:spcPct val="90000"/>
            </a:lnSpc>
            <a:spcBef>
              <a:spcPct val="0"/>
            </a:spcBef>
            <a:spcAft>
              <a:spcPct val="35000"/>
            </a:spcAft>
          </a:pPr>
          <a:r>
            <a:rPr lang="es-ES" sz="1800" kern="1200" dirty="0" smtClean="0">
              <a:latin typeface="Arial"/>
              <a:cs typeface="Arial"/>
            </a:rPr>
            <a:t>Se libera el deudor de su obligación devolviendo otros tantos de la misma  clase e idénticas condiciones con sus equivalentes .</a:t>
          </a:r>
          <a:endParaRPr lang="es-ES" sz="1800" b="1" kern="1200" dirty="0">
            <a:solidFill>
              <a:srgbClr val="000000"/>
            </a:solidFill>
            <a:latin typeface="Arial"/>
            <a:cs typeface="Arial"/>
          </a:endParaRPr>
        </a:p>
      </dsp:txBody>
      <dsp:txXfrm>
        <a:off x="2908460" y="2239516"/>
        <a:ext cx="2821987" cy="2239516"/>
      </dsp:txXfrm>
    </dsp:sp>
    <dsp:sp modelId="{1FD4DBBD-416E-0C47-B6C4-26120EF30307}">
      <dsp:nvSpPr>
        <dsp:cNvPr id="0" name=""/>
        <dsp:cNvSpPr/>
      </dsp:nvSpPr>
      <dsp:spPr>
        <a:xfrm>
          <a:off x="3387255" y="335927"/>
          <a:ext cx="1864397" cy="1864397"/>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3000" r="-13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61F816-A6C3-1042-ABAC-9035AB5F5E4D}">
      <dsp:nvSpPr>
        <dsp:cNvPr id="0" name=""/>
        <dsp:cNvSpPr/>
      </dsp:nvSpPr>
      <dsp:spPr>
        <a:xfrm>
          <a:off x="5815107" y="0"/>
          <a:ext cx="2821987" cy="5598790"/>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ES" sz="2400" b="1" kern="1200" dirty="0" smtClean="0">
              <a:solidFill>
                <a:srgbClr val="FFFF00"/>
              </a:solidFill>
              <a:latin typeface="Arial"/>
              <a:cs typeface="Arial"/>
            </a:rPr>
            <a:t>De especie</a:t>
          </a:r>
        </a:p>
        <a:p>
          <a:pPr lvl="0" algn="just" defTabSz="1066800">
            <a:lnSpc>
              <a:spcPct val="90000"/>
            </a:lnSpc>
            <a:spcBef>
              <a:spcPct val="0"/>
            </a:spcBef>
            <a:spcAft>
              <a:spcPct val="35000"/>
            </a:spcAft>
          </a:pPr>
          <a:r>
            <a:rPr lang="es-ES" sz="1800" kern="1200" dirty="0" smtClean="0">
              <a:latin typeface="Arial"/>
              <a:cs typeface="Arial"/>
            </a:rPr>
            <a:t>El prestador se obliga a transferir la propiedad de mercancías, bienes muebles al prestatario para ser destinados a actos de comercio.</a:t>
          </a:r>
          <a:endParaRPr lang="es-ES" sz="1800" b="1" kern="1200" dirty="0">
            <a:solidFill>
              <a:srgbClr val="000000"/>
            </a:solidFill>
            <a:latin typeface="Arial"/>
            <a:cs typeface="Arial"/>
          </a:endParaRPr>
        </a:p>
      </dsp:txBody>
      <dsp:txXfrm>
        <a:off x="5815107" y="2239516"/>
        <a:ext cx="2821987" cy="2239516"/>
      </dsp:txXfrm>
    </dsp:sp>
    <dsp:sp modelId="{0B05E562-8ED7-2347-B079-02721C2970E5}">
      <dsp:nvSpPr>
        <dsp:cNvPr id="0" name=""/>
        <dsp:cNvSpPr/>
      </dsp:nvSpPr>
      <dsp:spPr>
        <a:xfrm>
          <a:off x="6293902" y="335927"/>
          <a:ext cx="1864397" cy="1864397"/>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2000" b="-2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41D0FE-3AC7-3C47-9643-4FFD27867D03}">
      <dsp:nvSpPr>
        <dsp:cNvPr id="0" name=""/>
        <dsp:cNvSpPr/>
      </dsp:nvSpPr>
      <dsp:spPr>
        <a:xfrm>
          <a:off x="345556" y="4939591"/>
          <a:ext cx="7947796" cy="659198"/>
        </a:xfrm>
        <a:prstGeom prst="leftRightArrow">
          <a:avLst/>
        </a:prstGeom>
        <a:solidFill>
          <a:schemeClr val="dk1"/>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dk1"/>
        </a:fillRef>
        <a:effectRef idx="1">
          <a:schemeClr val="dk1"/>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08543"/>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a:solidFill>
                  <a:prstClr val="black"/>
                </a:solidFill>
                <a:latin typeface="Arial" pitchFamily="34" charset="0"/>
                <a:cs typeface="Arial" pitchFamily="34" charset="0"/>
              </a:rPr>
              <a:t>P</a:t>
            </a:r>
            <a:r>
              <a:rPr lang="es-MX" sz="2800" b="1" dirty="0" smtClean="0">
                <a:solidFill>
                  <a:prstClr val="black"/>
                </a:solidFill>
                <a:latin typeface="Arial" pitchFamily="34" charset="0"/>
                <a:cs typeface="Arial" pitchFamily="34" charset="0"/>
              </a:rPr>
              <a:t>réstamo mercantil.</a:t>
            </a: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Ma. Del Carmen Ramos Castañon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2"/>
          <p:cNvSpPr/>
          <p:nvPr/>
        </p:nvSpPr>
        <p:spPr>
          <a:xfrm>
            <a:off x="185621" y="980728"/>
            <a:ext cx="8712968" cy="5632311"/>
          </a:xfrm>
          <a:prstGeom prst="rect">
            <a:avLst/>
          </a:prstGeom>
        </p:spPr>
        <p:txBody>
          <a:bodyPr wrap="square" numCol="2">
            <a:spAutoFit/>
          </a:bodyPr>
          <a:lstStyle/>
          <a:p>
            <a:r>
              <a:rPr lang="es-ES" sz="4000" dirty="0" smtClean="0">
                <a:latin typeface="Cooper Black"/>
                <a:cs typeface="Cooper Black"/>
              </a:rPr>
              <a:t>Clases de préstamo:</a:t>
            </a:r>
            <a:endParaRPr lang="es-ES" sz="4000" dirty="0" smtClean="0">
              <a:solidFill>
                <a:schemeClr val="tx2"/>
              </a:solidFill>
              <a:latin typeface="Cooper Black"/>
              <a:cs typeface="Cooper Black"/>
            </a:endParaRPr>
          </a:p>
          <a:p>
            <a:pPr algn="ctr"/>
            <a:endParaRPr lang="es-ES" sz="4000" dirty="0" smtClean="0">
              <a:solidFill>
                <a:schemeClr val="tx2"/>
              </a:solidFill>
              <a:latin typeface="Cooper Black"/>
              <a:cs typeface="Cooper Black"/>
            </a:endParaRPr>
          </a:p>
          <a:p>
            <a:pPr algn="just"/>
            <a:r>
              <a:rPr lang="es-ES" sz="4000" dirty="0" smtClean="0">
                <a:solidFill>
                  <a:schemeClr val="tx2"/>
                </a:solidFill>
                <a:latin typeface="Cooper Black"/>
                <a:cs typeface="Cooper Black"/>
              </a:rPr>
              <a:t>                                                                                  </a:t>
            </a:r>
          </a:p>
          <a:p>
            <a:pPr algn="just"/>
            <a:endParaRPr lang="es-ES" sz="4000" dirty="0">
              <a:solidFill>
                <a:schemeClr val="tx2"/>
              </a:solidFill>
              <a:latin typeface="Cooper Black"/>
              <a:cs typeface="Cooper Black"/>
            </a:endParaRPr>
          </a:p>
          <a:p>
            <a:pPr algn="just"/>
            <a:r>
              <a:rPr lang="es-ES" sz="4000" dirty="0" smtClean="0">
                <a:solidFill>
                  <a:schemeClr val="tx2"/>
                </a:solidFill>
                <a:latin typeface="Cooper Black"/>
                <a:cs typeface="Cooper Black"/>
              </a:rPr>
              <a:t>1. Dinero.</a:t>
            </a:r>
          </a:p>
          <a:p>
            <a:pPr algn="just"/>
            <a:endParaRPr lang="es-ES" sz="4000" dirty="0" smtClean="0">
              <a:solidFill>
                <a:schemeClr val="tx2"/>
              </a:solidFill>
              <a:latin typeface="Cooper Black"/>
              <a:cs typeface="Cooper Black"/>
            </a:endParaRPr>
          </a:p>
          <a:p>
            <a:pPr algn="just"/>
            <a:r>
              <a:rPr lang="es-ES" sz="4000" dirty="0" smtClean="0">
                <a:solidFill>
                  <a:schemeClr val="tx2"/>
                </a:solidFill>
                <a:latin typeface="Cooper Black"/>
                <a:cs typeface="Cooper Black"/>
              </a:rPr>
              <a:t>                                         </a:t>
            </a:r>
          </a:p>
          <a:p>
            <a:pPr algn="just"/>
            <a:endParaRPr lang="es-ES" sz="4000" dirty="0">
              <a:solidFill>
                <a:schemeClr val="tx2"/>
              </a:solidFill>
              <a:latin typeface="Cooper Black"/>
              <a:cs typeface="Cooper Black"/>
            </a:endParaRPr>
          </a:p>
          <a:p>
            <a:pPr algn="just"/>
            <a:r>
              <a:rPr lang="es-ES" sz="4000" dirty="0" smtClean="0">
                <a:solidFill>
                  <a:schemeClr val="tx2"/>
                </a:solidFill>
                <a:latin typeface="Cooper Black"/>
                <a:cs typeface="Cooper Black"/>
              </a:rPr>
              <a:t>2.</a:t>
            </a:r>
            <a:r>
              <a:rPr lang="es-ES" sz="4000" dirty="0" smtClean="0">
                <a:latin typeface="Cooper Black"/>
                <a:cs typeface="Cooper Black"/>
              </a:rPr>
              <a:t> </a:t>
            </a:r>
            <a:r>
              <a:rPr lang="es-ES" sz="4000" dirty="0" smtClean="0">
                <a:solidFill>
                  <a:schemeClr val="tx2"/>
                </a:solidFill>
                <a:latin typeface="Cooper Black"/>
                <a:cs typeface="Cooper Black"/>
              </a:rPr>
              <a:t>Títulos o valores.</a:t>
            </a:r>
          </a:p>
          <a:p>
            <a:pPr algn="just"/>
            <a:endParaRPr lang="es-ES" sz="4000" dirty="0" smtClean="0">
              <a:solidFill>
                <a:schemeClr val="tx2"/>
              </a:solidFill>
              <a:latin typeface="Cooper Black"/>
              <a:cs typeface="Cooper Black"/>
            </a:endParaRPr>
          </a:p>
          <a:p>
            <a:pPr algn="just"/>
            <a:r>
              <a:rPr lang="es-ES" sz="4000" dirty="0" smtClean="0">
                <a:solidFill>
                  <a:schemeClr val="tx2"/>
                </a:solidFill>
                <a:latin typeface="Cooper Black"/>
                <a:cs typeface="Cooper Black"/>
              </a:rPr>
              <a:t>3.  Especie</a:t>
            </a:r>
            <a:r>
              <a:rPr lang="es-ES" sz="4000" dirty="0" smtClean="0">
                <a:latin typeface="Cooper Black"/>
                <a:cs typeface="Cooper Black"/>
              </a:rPr>
              <a:t>.</a:t>
            </a:r>
          </a:p>
        </p:txBody>
      </p:sp>
    </p:spTree>
    <p:extLst>
      <p:ext uri="{BB962C8B-B14F-4D97-AF65-F5344CB8AC3E}">
        <p14:creationId xmlns:p14="http://schemas.microsoft.com/office/powerpoint/2010/main" val="7780037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3 Marcador de contenido"/>
          <p:cNvGraphicFramePr>
            <a:graphicFrameLocks/>
          </p:cNvGraphicFramePr>
          <p:nvPr>
            <p:extLst>
              <p:ext uri="{D42A27DB-BD31-4B8C-83A1-F6EECF244321}">
                <p14:modId xmlns:p14="http://schemas.microsoft.com/office/powerpoint/2010/main" val="1757200506"/>
              </p:ext>
            </p:extLst>
          </p:nvPr>
        </p:nvGraphicFramePr>
        <p:xfrm>
          <a:off x="251522" y="1021866"/>
          <a:ext cx="8638909" cy="55987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00081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440120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r>
              <a:rPr lang="es-ES_tradnl" sz="2800" dirty="0">
                <a:latin typeface="Arial"/>
                <a:cs typeface="Arial"/>
              </a:rPr>
              <a:t>Tovar, S. H. (2013). Contratos Mercantiles. México D. F.: Oxford. </a:t>
            </a:r>
            <a:endParaRPr lang="es-ES_tradnl" sz="2800" dirty="0" smtClean="0">
              <a:latin typeface="Arial"/>
              <a:cs typeface="Arial"/>
            </a:endParaRPr>
          </a:p>
          <a:p>
            <a:r>
              <a:rPr lang="es-ES" sz="2800" dirty="0"/>
              <a:t>UNIÓN, C. D. (13 de 12 de 1889). </a:t>
            </a:r>
            <a:r>
              <a:rPr lang="es-ES" sz="2800" i="1" dirty="0"/>
              <a:t>Código de comercio.</a:t>
            </a:r>
            <a:r>
              <a:rPr lang="es-ES" sz="2800" dirty="0"/>
              <a:t> Recuperado el 22 de Marzo de 2014, de http://www.diputados.gob.mx/LeyesBiblio/pdf/3.pdf</a:t>
            </a:r>
            <a:endParaRPr lang="es-MX" sz="2800" dirty="0"/>
          </a:p>
          <a:p>
            <a:r>
              <a:rPr lang="es-MX" sz="2800" dirty="0"/>
              <a:t> </a:t>
            </a:r>
          </a:p>
          <a:p>
            <a:endParaRPr lang="es-ES" sz="2800" dirty="0">
              <a:latin typeface="Arial"/>
              <a:cs typeface="Arial"/>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620688"/>
            <a:ext cx="8352679" cy="5816977"/>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a:latin typeface="Arial" pitchFamily="34" charset="0"/>
                <a:cs typeface="Arial" pitchFamily="34" charset="0"/>
              </a:rPr>
              <a:t>P</a:t>
            </a:r>
            <a:r>
              <a:rPr lang="es-MX" sz="2800" b="1" dirty="0" smtClean="0">
                <a:latin typeface="Arial" pitchFamily="34" charset="0"/>
                <a:cs typeface="Arial" pitchFamily="34" charset="0"/>
              </a:rPr>
              <a:t>réstamo mercantil.</a:t>
            </a: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smtClean="0">
                <a:latin typeface="Arial" pitchFamily="34" charset="0"/>
                <a:cs typeface="Arial" pitchFamily="34" charset="0"/>
              </a:rPr>
              <a:t>El contrato de préstamo </a:t>
            </a:r>
            <a:r>
              <a:rPr lang="es-MX" sz="1600" b="1" dirty="0">
                <a:latin typeface="Arial" pitchFamily="34" charset="0"/>
                <a:cs typeface="Arial" pitchFamily="34" charset="0"/>
              </a:rPr>
              <a:t>mercantil </a:t>
            </a:r>
            <a:r>
              <a:rPr lang="es-MX" sz="1600" b="1" dirty="0" smtClean="0">
                <a:latin typeface="Arial" pitchFamily="34" charset="0"/>
                <a:cs typeface="Arial" pitchFamily="34" charset="0"/>
              </a:rPr>
              <a:t> es aquel donde una de las partes el prestador entregar al prestatario bienes fungibles ( títulos o valores, dinero o mercancías) y éste se obliga </a:t>
            </a:r>
            <a:r>
              <a:rPr lang="es-MX" sz="1600" b="1" dirty="0">
                <a:latin typeface="Arial" pitchFamily="34" charset="0"/>
                <a:cs typeface="Arial" pitchFamily="34" charset="0"/>
              </a:rPr>
              <a:t>a </a:t>
            </a:r>
            <a:r>
              <a:rPr lang="es-MX" sz="1600" b="1" dirty="0" smtClean="0">
                <a:latin typeface="Arial" pitchFamily="34" charset="0"/>
                <a:cs typeface="Arial" pitchFamily="34" charset="0"/>
              </a:rPr>
              <a:t>restituir </a:t>
            </a:r>
            <a:r>
              <a:rPr lang="es-MX" sz="1600" b="1" dirty="0">
                <a:latin typeface="Arial" pitchFamily="34" charset="0"/>
                <a:cs typeface="Arial" pitchFamily="34" charset="0"/>
              </a:rPr>
              <a:t>otro tanto de la misma especie y </a:t>
            </a:r>
            <a:r>
              <a:rPr lang="es-MX" sz="1600" b="1" dirty="0" smtClean="0">
                <a:latin typeface="Arial" pitchFamily="34" charset="0"/>
                <a:cs typeface="Arial" pitchFamily="34" charset="0"/>
              </a:rPr>
              <a:t>calidad en los términos pactados y en caso de mora a pagar un interés convencional o legal.</a:t>
            </a:r>
          </a:p>
          <a:p>
            <a:pPr marL="342900" indent="-342900" algn="just">
              <a:lnSpc>
                <a:spcPct val="150000"/>
              </a:lnSpc>
              <a:buFont typeface="Arial" pitchFamily="34" charset="0"/>
              <a:buChar char="•"/>
            </a:pPr>
            <a:r>
              <a:rPr lang="es-ES" sz="1600" b="1" dirty="0" smtClean="0">
                <a:latin typeface="Arial" pitchFamily="34" charset="0"/>
                <a:cs typeface="Arial" pitchFamily="34" charset="0"/>
              </a:rPr>
              <a:t> Ingles.</a:t>
            </a:r>
            <a:r>
              <a:rPr lang="en-US" sz="1600" b="1" dirty="0">
                <a:latin typeface="Arial" pitchFamily="34" charset="0"/>
                <a:cs typeface="Arial" pitchFamily="34" charset="0"/>
              </a:rPr>
              <a:t> The commercial loan contract is one where one party the lender provide the borrower with fungible assets (bonds or securities, money or goods) and he is obliged to repay as much of the same kind and quality in the agreed terms and if arrears to pay a conventional or legal interest</a:t>
            </a:r>
            <a:endParaRPr lang="es-ES" sz="1600" b="1" dirty="0" smtClean="0">
              <a:latin typeface="Arial" pitchFamily="34" charset="0"/>
              <a:cs typeface="Arial" pitchFamily="34" charset="0"/>
            </a:endParaRPr>
          </a:p>
          <a:p>
            <a:pPr algn="just"/>
            <a:endParaRPr lang="es-MX" sz="1600" b="1" dirty="0">
              <a:latin typeface="Arial" pitchFamily="34" charset="0"/>
              <a:cs typeface="Arial" pitchFamily="34" charset="0"/>
            </a:endParaRPr>
          </a:p>
          <a:p>
            <a:pPr algn="just"/>
            <a:r>
              <a:rPr lang="es-MX" sz="1600" b="1" dirty="0">
                <a:latin typeface="Arial" pitchFamily="34" charset="0"/>
                <a:cs typeface="Arial" pitchFamily="34" charset="0"/>
              </a:rPr>
              <a:t> </a:t>
            </a:r>
            <a:r>
              <a:rPr lang="es-MX" sz="2000" b="1" dirty="0">
                <a:latin typeface="Arial" pitchFamily="34" charset="0"/>
                <a:cs typeface="Arial" pitchFamily="34" charset="0"/>
              </a:rPr>
              <a:t>Palabras clave: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algn="just"/>
            <a:endParaRPr lang="es-MX" sz="16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smtClean="0">
                <a:latin typeface="Arial" pitchFamily="34" charset="0"/>
                <a:cs typeface="Arial" pitchFamily="34" charset="0"/>
              </a:rPr>
              <a:t>Palabras Claves: préstamo, interés , bienes fungibles, dinero, títulos and mercancías.</a:t>
            </a:r>
          </a:p>
          <a:p>
            <a:pPr marL="342900" indent="-342900" algn="just">
              <a:lnSpc>
                <a:spcPct val="150000"/>
              </a:lnSpc>
              <a:buFont typeface="Arial" pitchFamily="34" charset="0"/>
              <a:buChar char="•"/>
            </a:pPr>
            <a:r>
              <a:rPr lang="es-ES" sz="1600" b="1" dirty="0" smtClean="0">
                <a:latin typeface="Arial" pitchFamily="34" charset="0"/>
                <a:cs typeface="Arial" pitchFamily="34" charset="0"/>
              </a:rPr>
              <a:t>Ingles:</a:t>
            </a:r>
            <a:r>
              <a:rPr lang="en-US" sz="1600" b="1" dirty="0">
                <a:latin typeface="Arial" pitchFamily="34" charset="0"/>
                <a:cs typeface="Arial" pitchFamily="34" charset="0"/>
              </a:rPr>
              <a:t>loan, interest, consumables, money, </a:t>
            </a:r>
            <a:r>
              <a:rPr lang="en-US" sz="1600" b="1" dirty="0" smtClean="0">
                <a:latin typeface="Arial" pitchFamily="34" charset="0"/>
                <a:cs typeface="Arial" pitchFamily="34" charset="0"/>
              </a:rPr>
              <a:t>securities and </a:t>
            </a:r>
            <a:r>
              <a:rPr lang="en-US" sz="1600" b="1" dirty="0">
                <a:latin typeface="Arial" pitchFamily="34" charset="0"/>
                <a:cs typeface="Arial" pitchFamily="34" charset="0"/>
              </a:rPr>
              <a:t>commodities.</a:t>
            </a:r>
            <a:endParaRPr lang="es-MX" sz="1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4401205"/>
          </a:xfrm>
          <a:prstGeom prst="rect">
            <a:avLst/>
          </a:prstGeom>
          <a:noFill/>
        </p:spPr>
        <p:txBody>
          <a:bodyPr wrap="square" rtlCol="0">
            <a:spAutoFit/>
          </a:bodyPr>
          <a:lstStyle/>
          <a:p>
            <a:pPr algn="just"/>
            <a:r>
              <a:rPr lang="es-MX" sz="2800" b="1" dirty="0">
                <a:latin typeface="Arial" pitchFamily="34" charset="0"/>
                <a:cs typeface="Arial" pitchFamily="34" charset="0"/>
              </a:rPr>
              <a:t>Objetivo </a:t>
            </a:r>
            <a:r>
              <a:rPr lang="es-MX" sz="2800" b="1" dirty="0" smtClean="0">
                <a:latin typeface="Arial" pitchFamily="34" charset="0"/>
                <a:cs typeface="Arial" pitchFamily="34" charset="0"/>
              </a:rPr>
              <a:t>general: </a:t>
            </a:r>
            <a:r>
              <a:rPr lang="es-MX" sz="2800" dirty="0" smtClean="0">
                <a:latin typeface="Arial" pitchFamily="34" charset="0"/>
                <a:cs typeface="Arial" pitchFamily="34" charset="0"/>
              </a:rPr>
              <a:t>Al </a:t>
            </a:r>
            <a:r>
              <a:rPr lang="es-MX" sz="2800" dirty="0">
                <a:latin typeface="Arial" pitchFamily="34" charset="0"/>
                <a:cs typeface="Arial" pitchFamily="34" charset="0"/>
              </a:rPr>
              <a:t>finalizar el  </a:t>
            </a:r>
            <a:r>
              <a:rPr lang="es-MX" sz="2800" dirty="0" smtClean="0">
                <a:latin typeface="Arial" pitchFamily="34" charset="0"/>
                <a:cs typeface="Arial" pitchFamily="34" charset="0"/>
              </a:rPr>
              <a:t>curso, </a:t>
            </a:r>
            <a:r>
              <a:rPr lang="es-MX" sz="2800" dirty="0">
                <a:latin typeface="Arial" pitchFamily="34" charset="0"/>
                <a:cs typeface="Arial" pitchFamily="34" charset="0"/>
              </a:rPr>
              <a:t>el </a:t>
            </a:r>
            <a:r>
              <a:rPr lang="es-MX" sz="2800" dirty="0" smtClean="0">
                <a:latin typeface="Arial" pitchFamily="34" charset="0"/>
                <a:cs typeface="Arial" pitchFamily="34" charset="0"/>
              </a:rPr>
              <a:t>alumno conocerá  </a:t>
            </a:r>
            <a:r>
              <a:rPr lang="es-MX" sz="2800" dirty="0">
                <a:latin typeface="Arial" pitchFamily="34" charset="0"/>
                <a:cs typeface="Arial" pitchFamily="34" charset="0"/>
              </a:rPr>
              <a:t>la definición de los contratos mercantiles, su clasificación, sus </a:t>
            </a:r>
            <a:r>
              <a:rPr lang="es-MX" sz="2800" dirty="0" smtClean="0">
                <a:latin typeface="Arial" pitchFamily="34" charset="0"/>
                <a:cs typeface="Arial" pitchFamily="34" charset="0"/>
              </a:rPr>
              <a:t>elementos, características </a:t>
            </a:r>
            <a:r>
              <a:rPr lang="es-MX" sz="2800" dirty="0">
                <a:latin typeface="Arial" pitchFamily="34" charset="0"/>
                <a:cs typeface="Arial" pitchFamily="34" charset="0"/>
              </a:rPr>
              <a:t>particulares de cada contrato y efectos</a:t>
            </a:r>
            <a:r>
              <a:rPr lang="es-MX" sz="2800" dirty="0" smtClean="0">
                <a:latin typeface="Arial" pitchFamily="34" charset="0"/>
                <a:cs typeface="Arial" pitchFamily="34" charset="0"/>
              </a:rPr>
              <a:t>; </a:t>
            </a:r>
            <a:r>
              <a:rPr lang="es-MX" sz="2800" dirty="0">
                <a:latin typeface="Arial" pitchFamily="34" charset="0"/>
                <a:cs typeface="Arial" pitchFamily="34" charset="0"/>
              </a:rPr>
              <a:t>Interpretara y aplicara los conocimientos teóricos adquiridos en el aula a casos de la practica profesional en la elaboración, interpretación y análisis de los contratos mercantiles:</a:t>
            </a: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262979"/>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XV: CONTRATO DE PRESTAMO. </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MX" sz="2800" dirty="0" smtClean="0">
                <a:latin typeface="Arial" pitchFamily="34" charset="0"/>
                <a:cs typeface="Arial" pitchFamily="34" charset="0"/>
              </a:rPr>
              <a:t>Al </a:t>
            </a:r>
            <a:r>
              <a:rPr lang="es-MX" sz="2800" dirty="0">
                <a:latin typeface="Arial" pitchFamily="34" charset="0"/>
                <a:cs typeface="Arial" pitchFamily="34" charset="0"/>
              </a:rPr>
              <a:t>termino de esta unidad el alumno </a:t>
            </a:r>
            <a:r>
              <a:rPr lang="es-MX" sz="2800" dirty="0" smtClean="0">
                <a:latin typeface="Arial" pitchFamily="34" charset="0"/>
                <a:cs typeface="Arial" pitchFamily="34" charset="0"/>
              </a:rPr>
              <a:t>podrá </a:t>
            </a:r>
            <a:r>
              <a:rPr lang="es-MX" sz="2800" dirty="0">
                <a:latin typeface="Arial" pitchFamily="34" charset="0"/>
                <a:cs typeface="Arial" pitchFamily="34" charset="0"/>
              </a:rPr>
              <a:t>elaborar contratos mercantiles de préstamo previo diagrama que realice del contrato en mención, interpretando la  ley </a:t>
            </a:r>
            <a:r>
              <a:rPr lang="es-MX" sz="2800" dirty="0" smtClean="0">
                <a:latin typeface="Arial" pitchFamily="34" charset="0"/>
                <a:cs typeface="Arial" pitchFamily="34" charset="0"/>
              </a:rPr>
              <a:t>que los  </a:t>
            </a:r>
            <a:r>
              <a:rPr lang="es-MX" sz="2800" dirty="0">
                <a:latin typeface="Arial" pitchFamily="34" charset="0"/>
                <a:cs typeface="Arial" pitchFamily="34" charset="0"/>
              </a:rPr>
              <a:t>regula </a:t>
            </a:r>
            <a:r>
              <a:rPr lang="es-MX" sz="2800" dirty="0" smtClean="0">
                <a:latin typeface="Arial" pitchFamily="34" charset="0"/>
                <a:cs typeface="Arial" pitchFamily="34" charset="0"/>
              </a:rPr>
              <a:t>e  </a:t>
            </a:r>
            <a:r>
              <a:rPr lang="es-MX" sz="2800" dirty="0">
                <a:latin typeface="Arial" pitchFamily="34" charset="0"/>
                <a:cs typeface="Arial" pitchFamily="34" charset="0"/>
              </a:rPr>
              <a:t>identificando </a:t>
            </a:r>
            <a:r>
              <a:rPr lang="es-MX" sz="2800" dirty="0" smtClean="0">
                <a:latin typeface="Arial" pitchFamily="34" charset="0"/>
                <a:cs typeface="Arial" pitchFamily="34" charset="0"/>
              </a:rPr>
              <a:t>su concepto,  </a:t>
            </a:r>
            <a:r>
              <a:rPr lang="es-MX" sz="2800" dirty="0">
                <a:latin typeface="Arial" pitchFamily="34" charset="0"/>
                <a:cs typeface="Arial" pitchFamily="34" charset="0"/>
              </a:rPr>
              <a:t>elementos, </a:t>
            </a:r>
            <a:r>
              <a:rPr lang="es-MX" sz="2800" dirty="0" smtClean="0">
                <a:latin typeface="Arial" pitchFamily="34" charset="0"/>
                <a:cs typeface="Arial" pitchFamily="34" charset="0"/>
              </a:rPr>
              <a:t>características y obligaciones de las partes</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016758"/>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400" b="1" dirty="0">
                <a:latin typeface="Arial" pitchFamily="34" charset="0"/>
                <a:cs typeface="Arial" pitchFamily="34" charset="0"/>
              </a:rPr>
              <a:t>1.1. </a:t>
            </a:r>
            <a:r>
              <a:rPr lang="es-MX" sz="2400" b="1" dirty="0" smtClean="0">
                <a:latin typeface="Arial" pitchFamily="34" charset="0"/>
                <a:cs typeface="Arial" pitchFamily="34" charset="0"/>
              </a:rPr>
              <a:t>Concepto</a:t>
            </a:r>
            <a:r>
              <a:rPr lang="es-MX" sz="2400" b="1" dirty="0">
                <a:latin typeface="Arial" pitchFamily="34" charset="0"/>
                <a:cs typeface="Arial" pitchFamily="34" charset="0"/>
              </a:rPr>
              <a:t>, elementos, características y  clases de préstamo</a:t>
            </a:r>
            <a:r>
              <a:rPr lang="es-MX" sz="2400" dirty="0" smtClean="0">
                <a:latin typeface="Arial" pitchFamily="34" charset="0"/>
                <a:cs typeface="Arial" pitchFamily="34" charset="0"/>
              </a:rPr>
              <a:t>.</a:t>
            </a:r>
          </a:p>
          <a:p>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En </a:t>
            </a:r>
            <a:r>
              <a:rPr lang="es-MX" sz="2800" dirty="0">
                <a:latin typeface="Arial" pitchFamily="34" charset="0"/>
                <a:cs typeface="Arial" pitchFamily="34" charset="0"/>
              </a:rPr>
              <a:t>la presente exposición, veremos el contrato de Préstamo Mercantil, </a:t>
            </a:r>
            <a:r>
              <a:rPr lang="es-MX" sz="2800" dirty="0" smtClean="0">
                <a:latin typeface="Arial" pitchFamily="34" charset="0"/>
                <a:cs typeface="Arial" pitchFamily="34" charset="0"/>
              </a:rPr>
              <a:t>su concepto, sus </a:t>
            </a:r>
            <a:r>
              <a:rPr lang="es-MX" sz="2800" dirty="0">
                <a:latin typeface="Arial" pitchFamily="34" charset="0"/>
                <a:cs typeface="Arial" pitchFamily="34" charset="0"/>
              </a:rPr>
              <a:t>elementos, características y clases </a:t>
            </a:r>
            <a:r>
              <a:rPr lang="es-MX" sz="2800" dirty="0" smtClean="0">
                <a:latin typeface="Arial" pitchFamily="34" charset="0"/>
                <a:cs typeface="Arial" pitchFamily="34" charset="0"/>
              </a:rPr>
              <a:t>de acuerdo a lo previsto por la doctrina y el </a:t>
            </a:r>
            <a:r>
              <a:rPr lang="es-MX" sz="2800" dirty="0">
                <a:latin typeface="Arial" pitchFamily="34" charset="0"/>
                <a:cs typeface="Arial" pitchFamily="34" charset="0"/>
              </a:rPr>
              <a:t>Código de </a:t>
            </a:r>
            <a:r>
              <a:rPr lang="es-MX" sz="2800" dirty="0" smtClean="0">
                <a:latin typeface="Arial" pitchFamily="34" charset="0"/>
                <a:cs typeface="Arial" pitchFamily="34" charset="0"/>
              </a:rPr>
              <a:t>Comercio,.</a:t>
            </a:r>
            <a:endParaRPr lang="es-MX" sz="2800" dirty="0">
              <a:latin typeface="Arial" pitchFamily="34" charset="0"/>
              <a:cs typeface="Arial" pitchFamily="34" charset="0"/>
            </a:endParaRPr>
          </a:p>
          <a:p>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3046988"/>
          </a:xfrm>
          <a:prstGeom prst="rect">
            <a:avLst/>
          </a:prstGeom>
          <a:noFill/>
        </p:spPr>
        <p:txBody>
          <a:bodyPr wrap="square" rtlCol="0">
            <a:spAutoFit/>
          </a:bodyPr>
          <a:lstStyle/>
          <a:p>
            <a:r>
              <a:rPr lang="es-MX" sz="2800" b="1" dirty="0" smtClean="0">
                <a:latin typeface="Arial" pitchFamily="34" charset="0"/>
                <a:cs typeface="Arial" pitchFamily="34" charset="0"/>
              </a:rPr>
              <a:t>Concepto.</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Contrato traslativo de dominio por el cual el prestador entrega al prestatario bienes fungibles con obligación de este, de restituir otro tanto de la misma especie y calidad</a:t>
            </a:r>
          </a:p>
          <a:p>
            <a:pPr algn="just"/>
            <a:endParaRPr lang="es-MX" sz="2400" dirty="0">
              <a:latin typeface="Arial" pitchFamily="34" charset="0"/>
              <a:cs typeface="Arial" pitchFamily="34" charset="0"/>
            </a:endParaRPr>
          </a:p>
        </p:txBody>
      </p:sp>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3046988"/>
          </a:xfrm>
          <a:prstGeom prst="rect">
            <a:avLst/>
          </a:prstGeom>
          <a:noFill/>
        </p:spPr>
        <p:txBody>
          <a:bodyPr wrap="square" rtlCol="0">
            <a:spAutoFit/>
          </a:bodyPr>
          <a:lstStyle/>
          <a:p>
            <a:r>
              <a:rPr lang="es-MX" sz="2800" b="1" dirty="0" smtClean="0">
                <a:latin typeface="Arial" pitchFamily="34" charset="0"/>
                <a:cs typeface="Arial" pitchFamily="34" charset="0"/>
              </a:rPr>
              <a:t>Mercantilidad.</a:t>
            </a:r>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marL="514350" indent="-514350" algn="just">
              <a:buFont typeface="+mj-lt"/>
              <a:buAutoNum type="alphaUcPeriod"/>
            </a:pPr>
            <a:r>
              <a:rPr lang="es-MX" sz="2800" dirty="0" smtClean="0">
                <a:latin typeface="Arial" pitchFamily="34" charset="0"/>
                <a:cs typeface="Arial" pitchFamily="34" charset="0"/>
              </a:rPr>
              <a:t>cuando </a:t>
            </a:r>
            <a:r>
              <a:rPr lang="es-MX" sz="2800" dirty="0">
                <a:latin typeface="Arial" pitchFamily="34" charset="0"/>
                <a:cs typeface="Arial" pitchFamily="34" charset="0"/>
              </a:rPr>
              <a:t>se contrae con el concepto y con expresión de que las cosas prestadas se destinen a actos de </a:t>
            </a:r>
            <a:r>
              <a:rPr lang="es-MX" sz="2800" dirty="0" smtClean="0">
                <a:latin typeface="Arial" pitchFamily="34" charset="0"/>
                <a:cs typeface="Arial" pitchFamily="34" charset="0"/>
              </a:rPr>
              <a:t>comercio.</a:t>
            </a:r>
          </a:p>
          <a:p>
            <a:pPr marL="514350" indent="-514350" algn="just">
              <a:buFont typeface="+mj-lt"/>
              <a:buAutoNum type="alphaUcPeriod"/>
            </a:pPr>
            <a:r>
              <a:rPr lang="es-MX" sz="2800" dirty="0" smtClean="0">
                <a:latin typeface="Arial" pitchFamily="34" charset="0"/>
                <a:cs typeface="Arial" pitchFamily="34" charset="0"/>
              </a:rPr>
              <a:t> </a:t>
            </a:r>
            <a:r>
              <a:rPr lang="es-MX" sz="2800" dirty="0">
                <a:latin typeface="Arial" pitchFamily="34" charset="0"/>
                <a:cs typeface="Arial" pitchFamily="34" charset="0"/>
              </a:rPr>
              <a:t>S</a:t>
            </a:r>
            <a:r>
              <a:rPr lang="es-MX" sz="2800" dirty="0" smtClean="0">
                <a:latin typeface="Arial" pitchFamily="34" charset="0"/>
                <a:cs typeface="Arial" pitchFamily="34" charset="0"/>
              </a:rPr>
              <a:t>e </a:t>
            </a:r>
            <a:r>
              <a:rPr lang="es-MX" sz="2800" dirty="0">
                <a:latin typeface="Arial" pitchFamily="34" charset="0"/>
                <a:cs typeface="Arial" pitchFamily="34" charset="0"/>
              </a:rPr>
              <a:t>realiza dicho contrato ente comerciantes</a:t>
            </a:r>
            <a:r>
              <a:rPr lang="es-MX" sz="2800" b="1" dirty="0">
                <a:latin typeface="Arial" pitchFamily="34" charset="0"/>
                <a:cs typeface="Arial" pitchFamily="34" charset="0"/>
              </a:rPr>
              <a:t>.</a:t>
            </a:r>
          </a:p>
          <a:p>
            <a:pPr algn="just"/>
            <a:endParaRPr lang="es-MX" sz="2400" dirty="0">
              <a:latin typeface="Arial" pitchFamily="34" charset="0"/>
              <a:cs typeface="Arial" pitchFamily="34" charset="0"/>
            </a:endParaRPr>
          </a:p>
        </p:txBody>
      </p:sp>
      <p:pic>
        <p:nvPicPr>
          <p:cNvPr id="3" name="Imagen 2" descr="como-solicitar-prestamo-banc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365712">
            <a:off x="2979528" y="3427731"/>
            <a:ext cx="2959792" cy="176056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108321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6" descr="Prestamo-sin-Aval.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621" y="3468326"/>
            <a:ext cx="2732246" cy="2276872"/>
          </a:xfrm>
          <a:prstGeom prst="rect">
            <a:avLst/>
          </a:prstGeom>
        </p:spPr>
      </p:pic>
      <p:sp>
        <p:nvSpPr>
          <p:cNvPr id="7" name="Rectángulo 3"/>
          <p:cNvSpPr/>
          <p:nvPr/>
        </p:nvSpPr>
        <p:spPr>
          <a:xfrm>
            <a:off x="3147790" y="4328214"/>
            <a:ext cx="5750799" cy="2308324"/>
          </a:xfrm>
          <a:prstGeom prst="rect">
            <a:avLst/>
          </a:prstGeom>
        </p:spPr>
        <p:txBody>
          <a:bodyPr wrap="square">
            <a:spAutoFit/>
          </a:bodyPr>
          <a:lstStyle/>
          <a:p>
            <a:pPr marL="342900" indent="-342900" algn="just">
              <a:buFont typeface="+mj-lt"/>
              <a:buAutoNum type="alphaUcPeriod"/>
            </a:pPr>
            <a:r>
              <a:rPr lang="es-ES" b="1" dirty="0" smtClean="0">
                <a:solidFill>
                  <a:schemeClr val="tx2"/>
                </a:solidFill>
                <a:latin typeface="Arial"/>
                <a:cs typeface="Arial"/>
              </a:rPr>
              <a:t>Prestador, prestamista o acreedor</a:t>
            </a:r>
            <a:r>
              <a:rPr lang="es-ES" dirty="0" smtClean="0">
                <a:latin typeface="Arial"/>
                <a:cs typeface="Arial"/>
              </a:rPr>
              <a:t>: quien se obliga a transferir la propiedad de dinero o de otras cosas fungibles.</a:t>
            </a:r>
          </a:p>
          <a:p>
            <a:pPr marL="342900" indent="-342900" algn="just">
              <a:buFont typeface="+mj-lt"/>
              <a:buAutoNum type="alphaUcPeriod"/>
            </a:pPr>
            <a:r>
              <a:rPr lang="es-ES" b="1" dirty="0" smtClean="0">
                <a:solidFill>
                  <a:schemeClr val="tx2"/>
                </a:solidFill>
                <a:latin typeface="Arial"/>
                <a:cs typeface="Arial"/>
              </a:rPr>
              <a:t>Prestatario o deudor: </a:t>
            </a:r>
            <a:r>
              <a:rPr lang="es-ES" dirty="0" smtClean="0">
                <a:latin typeface="Arial"/>
                <a:cs typeface="Arial"/>
              </a:rPr>
              <a:t>quien las recibe, con el concepto de destinarlas a actos de comercio, con la obligación de devolver otro tanto de la misma especie y calidad, así como pactar los intereses pactados.</a:t>
            </a:r>
          </a:p>
        </p:txBody>
      </p:sp>
      <p:sp>
        <p:nvSpPr>
          <p:cNvPr id="8" name="Rectángulo 2"/>
          <p:cNvSpPr/>
          <p:nvPr/>
        </p:nvSpPr>
        <p:spPr>
          <a:xfrm>
            <a:off x="185621" y="1556792"/>
            <a:ext cx="8712968" cy="1938992"/>
          </a:xfrm>
          <a:prstGeom prst="rect">
            <a:avLst/>
          </a:prstGeom>
        </p:spPr>
        <p:txBody>
          <a:bodyPr wrap="square">
            <a:spAutoFit/>
          </a:bodyPr>
          <a:lstStyle/>
          <a:p>
            <a:r>
              <a:rPr lang="es-ES" sz="4000" dirty="0" smtClean="0">
                <a:latin typeface="Cooper Black"/>
                <a:cs typeface="Cooper Black"/>
              </a:rPr>
              <a:t>Elementos:</a:t>
            </a:r>
          </a:p>
          <a:p>
            <a:pPr algn="ctr"/>
            <a:r>
              <a:rPr lang="es-ES" sz="4000" dirty="0" smtClean="0">
                <a:latin typeface="Cooper Black"/>
                <a:cs typeface="Cooper Black"/>
              </a:rPr>
              <a:t> </a:t>
            </a:r>
          </a:p>
          <a:p>
            <a:pPr algn="ctr"/>
            <a:r>
              <a:rPr lang="es-ES" sz="4000" dirty="0" smtClean="0">
                <a:latin typeface="Cooper Black"/>
                <a:cs typeface="Cooper Black"/>
              </a:rPr>
              <a:t>Personales</a:t>
            </a:r>
          </a:p>
        </p:txBody>
      </p:sp>
    </p:spTree>
    <p:extLst>
      <p:ext uri="{BB962C8B-B14F-4D97-AF65-F5344CB8AC3E}">
        <p14:creationId xmlns:p14="http://schemas.microsoft.com/office/powerpoint/2010/main" val="2390787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47 Grupo"/>
          <p:cNvGrpSpPr/>
          <p:nvPr/>
        </p:nvGrpSpPr>
        <p:grpSpPr>
          <a:xfrm>
            <a:off x="3247103" y="2609275"/>
            <a:ext cx="2698530" cy="1680785"/>
            <a:chOff x="3242401" y="1552489"/>
            <a:chExt cx="2175721" cy="1680785"/>
          </a:xfrm>
          <a:solidFill>
            <a:schemeClr val="bg1"/>
          </a:solidFill>
        </p:grpSpPr>
        <p:sp>
          <p:nvSpPr>
            <p:cNvPr id="85" name="84 Elipse"/>
            <p:cNvSpPr/>
            <p:nvPr/>
          </p:nvSpPr>
          <p:spPr>
            <a:xfrm>
              <a:off x="3242401" y="1552489"/>
              <a:ext cx="2175721" cy="1680785"/>
            </a:xfrm>
            <a:prstGeom prst="ellipse">
              <a:avLst/>
            </a:prstGeom>
            <a:grpFill/>
            <a:ln>
              <a:solidFill>
                <a:schemeClr val="tx2"/>
              </a:solidFill>
            </a:ln>
          </p:spPr>
          <p:style>
            <a:lnRef idx="2">
              <a:schemeClr val="accent6"/>
            </a:lnRef>
            <a:fillRef idx="1">
              <a:schemeClr val="lt1"/>
            </a:fillRef>
            <a:effectRef idx="0">
              <a:schemeClr val="accent6"/>
            </a:effectRef>
            <a:fontRef idx="minor">
              <a:schemeClr val="dk1"/>
            </a:fontRef>
          </p:style>
        </p:sp>
        <p:sp>
          <p:nvSpPr>
            <p:cNvPr id="86" name="Elipse 4"/>
            <p:cNvSpPr/>
            <p:nvPr/>
          </p:nvSpPr>
          <p:spPr>
            <a:xfrm>
              <a:off x="3353210" y="1798634"/>
              <a:ext cx="1930883" cy="1188495"/>
            </a:xfrm>
            <a:prstGeom prst="rect">
              <a:avLst/>
            </a:prstGeom>
            <a:grpFill/>
            <a:ln>
              <a:solidFill>
                <a:schemeClr val="bg1"/>
              </a:solidFill>
            </a:ln>
          </p:spPr>
          <p:style>
            <a:lnRef idx="0">
              <a:scrgbClr r="0" g="0" b="0"/>
            </a:lnRef>
            <a:fillRef idx="0">
              <a:scrgbClr r="0" g="0" b="0"/>
            </a:fillRef>
            <a:effectRef idx="0">
              <a:scrgbClr r="0" g="0" b="0"/>
            </a:effectRef>
            <a:fontRef idx="minor">
              <a:schemeClr val="dk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2400" b="1" kern="1200" dirty="0" smtClean="0">
                  <a:solidFill>
                    <a:schemeClr val="tx2"/>
                  </a:solidFill>
                  <a:latin typeface="Cooper Black"/>
                  <a:cs typeface="Cooper Black"/>
                </a:rPr>
                <a:t>Características</a:t>
              </a:r>
              <a:r>
                <a:rPr lang="es-ES" sz="1400" b="1" kern="1200" dirty="0" smtClean="0">
                  <a:solidFill>
                    <a:schemeClr val="tx2"/>
                  </a:solidFill>
                </a:rPr>
                <a:t>  </a:t>
              </a:r>
              <a:endParaRPr lang="es-ES" sz="1400" b="1" kern="1200" dirty="0">
                <a:solidFill>
                  <a:schemeClr val="tx2"/>
                </a:solidFill>
              </a:endParaRPr>
            </a:p>
          </p:txBody>
        </p:sp>
      </p:grpSp>
      <p:grpSp>
        <p:nvGrpSpPr>
          <p:cNvPr id="49" name="48 Grupo"/>
          <p:cNvGrpSpPr/>
          <p:nvPr/>
        </p:nvGrpSpPr>
        <p:grpSpPr>
          <a:xfrm>
            <a:off x="4150810" y="2163176"/>
            <a:ext cx="614871" cy="410008"/>
            <a:chOff x="4068749" y="1324148"/>
            <a:chExt cx="424570" cy="161930"/>
          </a:xfrm>
          <a:solidFill>
            <a:srgbClr val="00B0F0"/>
          </a:solidFill>
          <a:effectLst>
            <a:innerShdw blurRad="63500" dist="50800" dir="13500000">
              <a:prstClr val="black">
                <a:alpha val="50000"/>
              </a:prstClr>
            </a:innerShdw>
          </a:effectLst>
        </p:grpSpPr>
        <p:sp>
          <p:nvSpPr>
            <p:cNvPr id="83" name="82 Flecha derecha"/>
            <p:cNvSpPr/>
            <p:nvPr/>
          </p:nvSpPr>
          <p:spPr>
            <a:xfrm rot="16028816">
              <a:off x="4200069" y="1192828"/>
              <a:ext cx="161930"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84" name="Flecha derecha 6"/>
            <p:cNvSpPr/>
            <p:nvPr/>
          </p:nvSpPr>
          <p:spPr>
            <a:xfrm rot="26828816">
              <a:off x="4225568" y="1302001"/>
              <a:ext cx="113351"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50" name="49 Grupo"/>
          <p:cNvGrpSpPr/>
          <p:nvPr/>
        </p:nvGrpSpPr>
        <p:grpSpPr>
          <a:xfrm>
            <a:off x="3717697" y="739927"/>
            <a:ext cx="1512426" cy="1248735"/>
            <a:chOff x="3617757" y="0"/>
            <a:chExt cx="1248735" cy="1248735"/>
          </a:xfrm>
          <a:solidFill>
            <a:schemeClr val="accent1"/>
          </a:solidFill>
        </p:grpSpPr>
        <p:sp>
          <p:nvSpPr>
            <p:cNvPr id="81" name="80 Elipse"/>
            <p:cNvSpPr/>
            <p:nvPr/>
          </p:nvSpPr>
          <p:spPr>
            <a:xfrm>
              <a:off x="3617757" y="0"/>
              <a:ext cx="1248735" cy="1248735"/>
            </a:xfrm>
            <a:prstGeom prst="ellipse">
              <a:avLst/>
            </a:prstGeom>
            <a:grpFill/>
            <a:ln>
              <a:solidFill>
                <a:schemeClr val="accent4"/>
              </a:solidFill>
            </a:ln>
          </p:spPr>
          <p:style>
            <a:lnRef idx="2">
              <a:schemeClr val="accent3">
                <a:shade val="50000"/>
              </a:schemeClr>
            </a:lnRef>
            <a:fillRef idx="1">
              <a:schemeClr val="accent3"/>
            </a:fillRef>
            <a:effectRef idx="0">
              <a:schemeClr val="accent3"/>
            </a:effectRef>
            <a:fontRef idx="minor">
              <a:schemeClr val="lt1"/>
            </a:fontRef>
          </p:style>
        </p:sp>
        <p:sp>
          <p:nvSpPr>
            <p:cNvPr id="82" name="Elipse 8"/>
            <p:cNvSpPr/>
            <p:nvPr/>
          </p:nvSpPr>
          <p:spPr>
            <a:xfrm>
              <a:off x="3787697" y="241110"/>
              <a:ext cx="882989" cy="88298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kern="1200" dirty="0" smtClean="0">
                  <a:latin typeface="Arial"/>
                  <a:cs typeface="Arial"/>
                </a:rPr>
                <a:t>Típico </a:t>
              </a:r>
              <a:endParaRPr lang="es-ES" sz="1400" b="1" kern="1200" dirty="0">
                <a:latin typeface="Arial"/>
                <a:cs typeface="Arial"/>
              </a:endParaRPr>
            </a:p>
          </p:txBody>
        </p:sp>
      </p:grpSp>
      <p:grpSp>
        <p:nvGrpSpPr>
          <p:cNvPr id="51" name="50 Grupo"/>
          <p:cNvGrpSpPr/>
          <p:nvPr/>
        </p:nvGrpSpPr>
        <p:grpSpPr>
          <a:xfrm rot="20800854">
            <a:off x="5519812" y="2398120"/>
            <a:ext cx="523338" cy="659372"/>
            <a:chOff x="5252387" y="1577300"/>
            <a:chExt cx="200186" cy="424570"/>
          </a:xfrm>
          <a:solidFill>
            <a:srgbClr val="00B0F0"/>
          </a:solidFill>
          <a:effectLst>
            <a:innerShdw blurRad="63500" dist="50800" dir="13500000">
              <a:prstClr val="black">
                <a:alpha val="50000"/>
              </a:prstClr>
            </a:innerShdw>
          </a:effectLst>
        </p:grpSpPr>
        <p:sp>
          <p:nvSpPr>
            <p:cNvPr id="79" name="78 Flecha derecha"/>
            <p:cNvSpPr/>
            <p:nvPr/>
          </p:nvSpPr>
          <p:spPr>
            <a:xfrm rot="19767094">
              <a:off x="5252387" y="1577300"/>
              <a:ext cx="200186"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80" name="Flecha derecha 10"/>
            <p:cNvSpPr/>
            <p:nvPr/>
          </p:nvSpPr>
          <p:spPr>
            <a:xfrm rot="19767094">
              <a:off x="5256555" y="1677476"/>
              <a:ext cx="140130"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52" name="51 Grupo"/>
          <p:cNvGrpSpPr/>
          <p:nvPr/>
        </p:nvGrpSpPr>
        <p:grpSpPr>
          <a:xfrm>
            <a:off x="5966022" y="1257140"/>
            <a:ext cx="1558306" cy="1248735"/>
            <a:chOff x="5430487" y="246893"/>
            <a:chExt cx="1248735" cy="1248735"/>
          </a:xfrm>
          <a:solidFill>
            <a:schemeClr val="tx2">
              <a:lumMod val="60000"/>
              <a:lumOff val="40000"/>
            </a:schemeClr>
          </a:solidFill>
        </p:grpSpPr>
        <p:sp>
          <p:nvSpPr>
            <p:cNvPr id="77" name="76 Elipse"/>
            <p:cNvSpPr/>
            <p:nvPr/>
          </p:nvSpPr>
          <p:spPr>
            <a:xfrm>
              <a:off x="5430487" y="246893"/>
              <a:ext cx="1248735" cy="1248735"/>
            </a:xfrm>
            <a:prstGeom prst="ellipse">
              <a:avLst/>
            </a:prstGeom>
            <a:grpFill/>
            <a:ln>
              <a:solidFill>
                <a:schemeClr val="accent2">
                  <a:lumMod val="75000"/>
                </a:schemeClr>
              </a:solidFill>
            </a:ln>
          </p:spPr>
          <p:style>
            <a:lnRef idx="2">
              <a:schemeClr val="accent3">
                <a:shade val="50000"/>
              </a:schemeClr>
            </a:lnRef>
            <a:fillRef idx="1">
              <a:schemeClr val="accent3"/>
            </a:fillRef>
            <a:effectRef idx="0">
              <a:schemeClr val="accent3"/>
            </a:effectRef>
            <a:fontRef idx="minor">
              <a:schemeClr val="lt1"/>
            </a:fontRef>
          </p:style>
        </p:sp>
        <p:sp>
          <p:nvSpPr>
            <p:cNvPr id="78" name="Elipse 12"/>
            <p:cNvSpPr/>
            <p:nvPr/>
          </p:nvSpPr>
          <p:spPr>
            <a:xfrm>
              <a:off x="5611109" y="368996"/>
              <a:ext cx="882989" cy="88298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kern="1200" dirty="0" smtClean="0">
                  <a:latin typeface="Arial"/>
                  <a:cs typeface="Arial"/>
                </a:rPr>
                <a:t>Principal </a:t>
              </a:r>
              <a:endParaRPr lang="es-ES" sz="1400" b="1" kern="1200" dirty="0">
                <a:latin typeface="Arial"/>
                <a:cs typeface="Arial"/>
              </a:endParaRPr>
            </a:p>
          </p:txBody>
        </p:sp>
      </p:grpSp>
      <p:grpSp>
        <p:nvGrpSpPr>
          <p:cNvPr id="53" name="52 Grupo"/>
          <p:cNvGrpSpPr/>
          <p:nvPr/>
        </p:nvGrpSpPr>
        <p:grpSpPr>
          <a:xfrm rot="2338479">
            <a:off x="5476413" y="3937851"/>
            <a:ext cx="543111" cy="548484"/>
            <a:chOff x="5302192" y="2731457"/>
            <a:chExt cx="207377" cy="424570"/>
          </a:xfrm>
          <a:solidFill>
            <a:srgbClr val="00B0F0"/>
          </a:solidFill>
          <a:effectLst>
            <a:innerShdw blurRad="63500" dist="50800" dir="13500000">
              <a:prstClr val="black">
                <a:alpha val="50000"/>
              </a:prstClr>
            </a:innerShdw>
          </a:effectLst>
        </p:grpSpPr>
        <p:sp>
          <p:nvSpPr>
            <p:cNvPr id="75" name="74 Flecha derecha"/>
            <p:cNvSpPr/>
            <p:nvPr/>
          </p:nvSpPr>
          <p:spPr>
            <a:xfrm rot="1627110">
              <a:off x="5302192" y="2731457"/>
              <a:ext cx="207377"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76" name="Flecha derecha 14"/>
            <p:cNvSpPr/>
            <p:nvPr/>
          </p:nvSpPr>
          <p:spPr>
            <a:xfrm rot="1627110">
              <a:off x="5305612" y="2802192"/>
              <a:ext cx="145164"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54" name="53 Grupo"/>
          <p:cNvGrpSpPr/>
          <p:nvPr/>
        </p:nvGrpSpPr>
        <p:grpSpPr>
          <a:xfrm>
            <a:off x="5988207" y="4359133"/>
            <a:ext cx="1536121" cy="1248735"/>
            <a:chOff x="5516597" y="2695836"/>
            <a:chExt cx="1248735" cy="1248735"/>
          </a:xfrm>
          <a:solidFill>
            <a:schemeClr val="accent1">
              <a:lumMod val="50000"/>
            </a:schemeClr>
          </a:solidFill>
        </p:grpSpPr>
        <p:sp>
          <p:nvSpPr>
            <p:cNvPr id="73" name="72 Elipse"/>
            <p:cNvSpPr/>
            <p:nvPr/>
          </p:nvSpPr>
          <p:spPr>
            <a:xfrm>
              <a:off x="5516597" y="2695836"/>
              <a:ext cx="1248735" cy="1248735"/>
            </a:xfrm>
            <a:prstGeom prst="ellipse">
              <a:avLst/>
            </a:prstGeom>
            <a:grpFill/>
            <a:ln>
              <a:solidFill>
                <a:schemeClr val="tx1"/>
              </a:solidFill>
            </a:ln>
          </p:spPr>
          <p:style>
            <a:lnRef idx="2">
              <a:schemeClr val="accent3">
                <a:shade val="50000"/>
              </a:schemeClr>
            </a:lnRef>
            <a:fillRef idx="1">
              <a:schemeClr val="accent3"/>
            </a:fillRef>
            <a:effectRef idx="0">
              <a:schemeClr val="accent3"/>
            </a:effectRef>
            <a:fontRef idx="minor">
              <a:schemeClr val="lt1"/>
            </a:fontRef>
          </p:style>
        </p:sp>
        <p:sp>
          <p:nvSpPr>
            <p:cNvPr id="74" name="Elipse 16"/>
            <p:cNvSpPr/>
            <p:nvPr/>
          </p:nvSpPr>
          <p:spPr>
            <a:xfrm>
              <a:off x="5699470" y="2878709"/>
              <a:ext cx="882989" cy="88298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kern="1200" dirty="0" smtClean="0">
                  <a:latin typeface="Arial"/>
                  <a:cs typeface="Arial"/>
                </a:rPr>
                <a:t>Formal </a:t>
              </a:r>
              <a:endParaRPr lang="es-ES" sz="1400" b="1" kern="1200" dirty="0">
                <a:latin typeface="Arial"/>
                <a:cs typeface="Arial"/>
              </a:endParaRPr>
            </a:p>
          </p:txBody>
        </p:sp>
      </p:grpSp>
      <p:grpSp>
        <p:nvGrpSpPr>
          <p:cNvPr id="55" name="54 Grupo"/>
          <p:cNvGrpSpPr/>
          <p:nvPr/>
        </p:nvGrpSpPr>
        <p:grpSpPr>
          <a:xfrm>
            <a:off x="4403877" y="4254274"/>
            <a:ext cx="615016" cy="620939"/>
            <a:chOff x="4068604" y="3290508"/>
            <a:chExt cx="424570" cy="139850"/>
          </a:xfrm>
          <a:solidFill>
            <a:srgbClr val="00B0F0"/>
          </a:solidFill>
          <a:effectLst>
            <a:innerShdw blurRad="63500" dist="50800" dir="13500000">
              <a:prstClr val="black">
                <a:alpha val="50000"/>
              </a:prstClr>
            </a:innerShdw>
          </a:effectLst>
        </p:grpSpPr>
        <p:sp>
          <p:nvSpPr>
            <p:cNvPr id="71" name="70 Flecha derecha"/>
            <p:cNvSpPr/>
            <p:nvPr/>
          </p:nvSpPr>
          <p:spPr>
            <a:xfrm rot="5575271">
              <a:off x="4210964" y="3148148"/>
              <a:ext cx="139850"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72" name="Flecha derecha 18"/>
            <p:cNvSpPr/>
            <p:nvPr/>
          </p:nvSpPr>
          <p:spPr>
            <a:xfrm rot="16375271">
              <a:off x="4233011" y="3212112"/>
              <a:ext cx="97895"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56" name="55 Grupo"/>
          <p:cNvGrpSpPr/>
          <p:nvPr/>
        </p:nvGrpSpPr>
        <p:grpSpPr>
          <a:xfrm>
            <a:off x="3785922" y="4968232"/>
            <a:ext cx="1664976" cy="1248735"/>
            <a:chOff x="3435226" y="3728573"/>
            <a:chExt cx="1664976" cy="1248735"/>
          </a:xfrm>
          <a:solidFill>
            <a:schemeClr val="tx2"/>
          </a:solidFill>
        </p:grpSpPr>
        <p:sp>
          <p:nvSpPr>
            <p:cNvPr id="69" name="68 Elipse"/>
            <p:cNvSpPr/>
            <p:nvPr/>
          </p:nvSpPr>
          <p:spPr>
            <a:xfrm>
              <a:off x="3435226" y="3728573"/>
              <a:ext cx="1664976" cy="1248735"/>
            </a:xfrm>
            <a:prstGeom prst="ellipse">
              <a:avLst/>
            </a:prstGeom>
            <a:grpFill/>
            <a:ln>
              <a:solidFill>
                <a:schemeClr val="bg1">
                  <a:lumMod val="50000"/>
                </a:schemeClr>
              </a:solidFill>
            </a:ln>
          </p:spPr>
          <p:style>
            <a:lnRef idx="2">
              <a:schemeClr val="accent3">
                <a:shade val="50000"/>
              </a:schemeClr>
            </a:lnRef>
            <a:fillRef idx="1">
              <a:schemeClr val="accent3"/>
            </a:fillRef>
            <a:effectRef idx="0">
              <a:schemeClr val="accent3"/>
            </a:effectRef>
            <a:fontRef idx="minor">
              <a:schemeClr val="lt1"/>
            </a:fontRef>
          </p:style>
        </p:sp>
        <p:sp>
          <p:nvSpPr>
            <p:cNvPr id="70" name="Elipse 20"/>
            <p:cNvSpPr/>
            <p:nvPr/>
          </p:nvSpPr>
          <p:spPr>
            <a:xfrm>
              <a:off x="3666400" y="3935671"/>
              <a:ext cx="1177316" cy="88298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kern="1200" dirty="0" smtClean="0">
                  <a:latin typeface="Arial"/>
                  <a:cs typeface="Arial"/>
                </a:rPr>
                <a:t>De tracto sucesivo. </a:t>
              </a:r>
              <a:endParaRPr lang="es-ES" sz="1400" b="1" kern="1200" dirty="0">
                <a:latin typeface="Arial"/>
                <a:cs typeface="Arial"/>
              </a:endParaRPr>
            </a:p>
          </p:txBody>
        </p:sp>
      </p:grpSp>
      <p:grpSp>
        <p:nvGrpSpPr>
          <p:cNvPr id="57" name="56 Grupo"/>
          <p:cNvGrpSpPr/>
          <p:nvPr/>
        </p:nvGrpSpPr>
        <p:grpSpPr>
          <a:xfrm rot="19590688">
            <a:off x="2984796" y="3902119"/>
            <a:ext cx="694534" cy="671142"/>
            <a:chOff x="3081609" y="2723717"/>
            <a:chExt cx="246187" cy="424570"/>
          </a:xfrm>
          <a:solidFill>
            <a:srgbClr val="00B0F0"/>
          </a:solidFill>
          <a:effectLst>
            <a:innerShdw blurRad="63500" dist="50800" dir="13500000">
              <a:prstClr val="black">
                <a:alpha val="50000"/>
              </a:prstClr>
            </a:innerShdw>
          </a:effectLst>
        </p:grpSpPr>
        <p:sp>
          <p:nvSpPr>
            <p:cNvPr id="67" name="66 Flecha derecha"/>
            <p:cNvSpPr/>
            <p:nvPr/>
          </p:nvSpPr>
          <p:spPr>
            <a:xfrm rot="9254468">
              <a:off x="3081609" y="2723717"/>
              <a:ext cx="246187"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68" name="Flecha derecha 22"/>
            <p:cNvSpPr/>
            <p:nvPr/>
          </p:nvSpPr>
          <p:spPr>
            <a:xfrm rot="20054468">
              <a:off x="3151796" y="2792583"/>
              <a:ext cx="172331"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58" name="57 Grupo"/>
          <p:cNvGrpSpPr/>
          <p:nvPr/>
        </p:nvGrpSpPr>
        <p:grpSpPr>
          <a:xfrm>
            <a:off x="1763688" y="4343864"/>
            <a:ext cx="1462129" cy="1272960"/>
            <a:chOff x="1885008" y="3030272"/>
            <a:chExt cx="1248735" cy="1248735"/>
          </a:xfrm>
          <a:solidFill>
            <a:schemeClr val="accent1">
              <a:lumMod val="60000"/>
              <a:lumOff val="40000"/>
            </a:schemeClr>
          </a:solidFill>
        </p:grpSpPr>
        <p:sp>
          <p:nvSpPr>
            <p:cNvPr id="65" name="64 Elipse"/>
            <p:cNvSpPr/>
            <p:nvPr/>
          </p:nvSpPr>
          <p:spPr>
            <a:xfrm>
              <a:off x="1885008" y="3030272"/>
              <a:ext cx="1248735" cy="1248735"/>
            </a:xfrm>
            <a:prstGeom prst="ellipse">
              <a:avLst/>
            </a:prstGeom>
            <a:grpFill/>
            <a:ln>
              <a:solidFill>
                <a:schemeClr val="accent4">
                  <a:lumMod val="75000"/>
                </a:schemeClr>
              </a:solidFill>
            </a:ln>
          </p:spPr>
          <p:style>
            <a:lnRef idx="2">
              <a:schemeClr val="accent3">
                <a:shade val="50000"/>
              </a:schemeClr>
            </a:lnRef>
            <a:fillRef idx="1">
              <a:schemeClr val="accent3"/>
            </a:fillRef>
            <a:effectRef idx="0">
              <a:schemeClr val="accent3"/>
            </a:effectRef>
            <a:fontRef idx="minor">
              <a:schemeClr val="lt1"/>
            </a:fontRef>
          </p:style>
        </p:sp>
        <p:sp>
          <p:nvSpPr>
            <p:cNvPr id="66" name="Elipse 24"/>
            <p:cNvSpPr/>
            <p:nvPr/>
          </p:nvSpPr>
          <p:spPr>
            <a:xfrm>
              <a:off x="2067880" y="3197259"/>
              <a:ext cx="882989" cy="910126"/>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kern="1200" dirty="0" smtClean="0">
                  <a:latin typeface="Arial"/>
                  <a:cs typeface="Arial"/>
                </a:rPr>
                <a:t>bilateral</a:t>
              </a:r>
              <a:endParaRPr lang="es-ES" sz="1400" b="1" kern="1200" dirty="0">
                <a:latin typeface="Arial"/>
                <a:cs typeface="Arial"/>
              </a:endParaRPr>
            </a:p>
          </p:txBody>
        </p:sp>
      </p:grpSp>
      <p:grpSp>
        <p:nvGrpSpPr>
          <p:cNvPr id="59" name="58 Grupo"/>
          <p:cNvGrpSpPr/>
          <p:nvPr/>
        </p:nvGrpSpPr>
        <p:grpSpPr>
          <a:xfrm rot="1542862">
            <a:off x="3152424" y="2362741"/>
            <a:ext cx="539658" cy="592500"/>
            <a:chOff x="2976173" y="1541300"/>
            <a:chExt cx="356159" cy="424570"/>
          </a:xfrm>
          <a:solidFill>
            <a:srgbClr val="00B0F0"/>
          </a:solidFill>
          <a:effectLst>
            <a:innerShdw blurRad="63500" dist="50800" dir="13500000">
              <a:prstClr val="black">
                <a:alpha val="50000"/>
              </a:prstClr>
            </a:innerShdw>
          </a:effectLst>
        </p:grpSpPr>
        <p:sp>
          <p:nvSpPr>
            <p:cNvPr id="63" name="62 Flecha derecha"/>
            <p:cNvSpPr/>
            <p:nvPr/>
          </p:nvSpPr>
          <p:spPr>
            <a:xfrm rot="12511753">
              <a:off x="2976173" y="1541300"/>
              <a:ext cx="356159"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64" name="Flecha derecha 26"/>
            <p:cNvSpPr/>
            <p:nvPr/>
          </p:nvSpPr>
          <p:spPr>
            <a:xfrm rot="23311753">
              <a:off x="3076534" y="1651730"/>
              <a:ext cx="249311"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60" name="59 Grupo"/>
          <p:cNvGrpSpPr/>
          <p:nvPr/>
        </p:nvGrpSpPr>
        <p:grpSpPr>
          <a:xfrm>
            <a:off x="1763689" y="1089125"/>
            <a:ext cx="1469792" cy="1248735"/>
            <a:chOff x="1677276" y="665725"/>
            <a:chExt cx="1248735" cy="1248735"/>
          </a:xfrm>
          <a:solidFill>
            <a:schemeClr val="accent5">
              <a:lumMod val="75000"/>
            </a:schemeClr>
          </a:solidFill>
        </p:grpSpPr>
        <p:sp>
          <p:nvSpPr>
            <p:cNvPr id="61" name="60 Elipse"/>
            <p:cNvSpPr/>
            <p:nvPr/>
          </p:nvSpPr>
          <p:spPr>
            <a:xfrm>
              <a:off x="1677276" y="665725"/>
              <a:ext cx="1248735" cy="1248735"/>
            </a:xfrm>
            <a:prstGeom prst="ellipse">
              <a:avLst/>
            </a:prstGeom>
            <a:grpFill/>
            <a:ln>
              <a:solidFill>
                <a:schemeClr val="accent1"/>
              </a:solidFill>
            </a:ln>
          </p:spPr>
          <p:style>
            <a:lnRef idx="2">
              <a:schemeClr val="accent3">
                <a:shade val="50000"/>
              </a:schemeClr>
            </a:lnRef>
            <a:fillRef idx="1">
              <a:schemeClr val="accent3"/>
            </a:fillRef>
            <a:effectRef idx="0">
              <a:schemeClr val="accent3"/>
            </a:effectRef>
            <a:fontRef idx="minor">
              <a:schemeClr val="lt1"/>
            </a:fontRef>
          </p:style>
        </p:sp>
        <p:sp>
          <p:nvSpPr>
            <p:cNvPr id="62" name="Elipse 28"/>
            <p:cNvSpPr/>
            <p:nvPr/>
          </p:nvSpPr>
          <p:spPr>
            <a:xfrm>
              <a:off x="1860149" y="848598"/>
              <a:ext cx="882989" cy="88298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kern="1200" dirty="0" smtClean="0">
                  <a:latin typeface="Arial"/>
                  <a:cs typeface="Arial"/>
                </a:rPr>
                <a:t>Oneroso </a:t>
              </a:r>
              <a:endParaRPr lang="es-ES" sz="1400" b="1" kern="1200" dirty="0">
                <a:latin typeface="Arial"/>
                <a:cs typeface="Arial"/>
              </a:endParaRPr>
            </a:p>
          </p:txBody>
        </p:sp>
      </p:grpSp>
      <p:grpSp>
        <p:nvGrpSpPr>
          <p:cNvPr id="41" name="40 Grupo"/>
          <p:cNvGrpSpPr/>
          <p:nvPr/>
        </p:nvGrpSpPr>
        <p:grpSpPr>
          <a:xfrm rot="1540540">
            <a:off x="5985072" y="3156670"/>
            <a:ext cx="523338" cy="659372"/>
            <a:chOff x="5252387" y="1577300"/>
            <a:chExt cx="200186" cy="424570"/>
          </a:xfrm>
          <a:solidFill>
            <a:srgbClr val="00B0F0"/>
          </a:solidFill>
          <a:effectLst>
            <a:innerShdw blurRad="63500" dist="50800" dir="13500000">
              <a:prstClr val="black">
                <a:alpha val="50000"/>
              </a:prstClr>
            </a:innerShdw>
          </a:effectLst>
        </p:grpSpPr>
        <p:sp>
          <p:nvSpPr>
            <p:cNvPr id="42" name="41 Flecha derecha"/>
            <p:cNvSpPr/>
            <p:nvPr/>
          </p:nvSpPr>
          <p:spPr>
            <a:xfrm rot="19767094">
              <a:off x="5252387" y="1577300"/>
              <a:ext cx="200186"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43" name="Flecha derecha 10"/>
            <p:cNvSpPr/>
            <p:nvPr/>
          </p:nvSpPr>
          <p:spPr>
            <a:xfrm rot="19767094">
              <a:off x="5256555" y="1677476"/>
              <a:ext cx="140130"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44" name="43 Grupo"/>
          <p:cNvGrpSpPr/>
          <p:nvPr/>
        </p:nvGrpSpPr>
        <p:grpSpPr>
          <a:xfrm rot="52886">
            <a:off x="6834818" y="2749283"/>
            <a:ext cx="1645027" cy="1327802"/>
            <a:chOff x="5430487" y="246893"/>
            <a:chExt cx="1248735" cy="1248735"/>
          </a:xfrm>
          <a:solidFill>
            <a:srgbClr val="00B0F0"/>
          </a:solidFill>
        </p:grpSpPr>
        <p:sp>
          <p:nvSpPr>
            <p:cNvPr id="45" name="44 Elipse"/>
            <p:cNvSpPr/>
            <p:nvPr/>
          </p:nvSpPr>
          <p:spPr>
            <a:xfrm>
              <a:off x="5430487" y="246893"/>
              <a:ext cx="1248735" cy="1248735"/>
            </a:xfrm>
            <a:prstGeom prst="ellipse">
              <a:avLst/>
            </a:prstGeom>
            <a:grpFill/>
            <a:ln>
              <a:solidFill>
                <a:schemeClr val="accent2">
                  <a:lumMod val="75000"/>
                </a:schemeClr>
              </a:solidFill>
            </a:ln>
          </p:spPr>
          <p:style>
            <a:lnRef idx="2">
              <a:schemeClr val="accent3">
                <a:shade val="50000"/>
              </a:schemeClr>
            </a:lnRef>
            <a:fillRef idx="1">
              <a:schemeClr val="accent3"/>
            </a:fillRef>
            <a:effectRef idx="0">
              <a:schemeClr val="accent3"/>
            </a:effectRef>
            <a:fontRef idx="minor">
              <a:schemeClr val="lt1"/>
            </a:fontRef>
          </p:style>
        </p:sp>
        <p:sp>
          <p:nvSpPr>
            <p:cNvPr id="46" name="Elipse 12"/>
            <p:cNvSpPr/>
            <p:nvPr/>
          </p:nvSpPr>
          <p:spPr>
            <a:xfrm>
              <a:off x="5611110" y="527318"/>
              <a:ext cx="943224" cy="72466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dirty="0">
                  <a:latin typeface="Arial"/>
                  <a:cs typeface="Arial"/>
                </a:rPr>
                <a:t>C</a:t>
              </a:r>
              <a:r>
                <a:rPr lang="es-ES" sz="1400" b="1" kern="1200" dirty="0" smtClean="0">
                  <a:latin typeface="Arial"/>
                  <a:cs typeface="Arial"/>
                </a:rPr>
                <a:t>onmutativo </a:t>
              </a:r>
              <a:endParaRPr lang="es-ES" sz="1400" b="1" kern="1200" dirty="0">
                <a:latin typeface="Arial"/>
                <a:cs typeface="Arial"/>
              </a:endParaRPr>
            </a:p>
          </p:txBody>
        </p:sp>
      </p:grpSp>
      <p:grpSp>
        <p:nvGrpSpPr>
          <p:cNvPr id="47" name="46 Grupo"/>
          <p:cNvGrpSpPr/>
          <p:nvPr/>
        </p:nvGrpSpPr>
        <p:grpSpPr>
          <a:xfrm rot="20504354">
            <a:off x="2725272" y="3009452"/>
            <a:ext cx="539658" cy="592500"/>
            <a:chOff x="2976173" y="1541300"/>
            <a:chExt cx="356159" cy="424570"/>
          </a:xfrm>
          <a:solidFill>
            <a:srgbClr val="00B0F0"/>
          </a:solidFill>
          <a:effectLst>
            <a:innerShdw blurRad="63500" dist="50800" dir="13500000">
              <a:prstClr val="black">
                <a:alpha val="50000"/>
              </a:prstClr>
            </a:innerShdw>
          </a:effectLst>
        </p:grpSpPr>
        <p:sp>
          <p:nvSpPr>
            <p:cNvPr id="87" name="86 Flecha derecha"/>
            <p:cNvSpPr/>
            <p:nvPr/>
          </p:nvSpPr>
          <p:spPr>
            <a:xfrm rot="12511753">
              <a:off x="2976173" y="1541300"/>
              <a:ext cx="356159" cy="424570"/>
            </a:xfrm>
            <a:prstGeom prst="rightArrow">
              <a:avLst>
                <a:gd name="adj1" fmla="val 60000"/>
                <a:gd name="adj2" fmla="val 50000"/>
              </a:avLst>
            </a:prstGeom>
            <a:grpFill/>
            <a:ln>
              <a:solidFill>
                <a:schemeClr val="bg1">
                  <a:lumMod val="50000"/>
                </a:schemeClr>
              </a:solidFill>
            </a:ln>
          </p:spPr>
          <p:style>
            <a:lnRef idx="2">
              <a:schemeClr val="accent6"/>
            </a:lnRef>
            <a:fillRef idx="1">
              <a:schemeClr val="lt1"/>
            </a:fillRef>
            <a:effectRef idx="0">
              <a:schemeClr val="accent6"/>
            </a:effectRef>
            <a:fontRef idx="minor">
              <a:schemeClr val="dk1"/>
            </a:fontRef>
          </p:style>
        </p:sp>
        <p:sp>
          <p:nvSpPr>
            <p:cNvPr id="88" name="Flecha derecha 26"/>
            <p:cNvSpPr/>
            <p:nvPr/>
          </p:nvSpPr>
          <p:spPr>
            <a:xfrm rot="23311753">
              <a:off x="3076534" y="1651730"/>
              <a:ext cx="249311" cy="254742"/>
            </a:xfrm>
            <a:prstGeom prst="rect">
              <a:avLst/>
            </a:prstGeom>
            <a:grpFill/>
            <a:ln>
              <a:solidFill>
                <a:schemeClr val="bg1">
                  <a:lumMod val="50000"/>
                </a:schemeClr>
              </a:solidFill>
            </a:ln>
          </p:spPr>
          <p:style>
            <a:lnRef idx="0">
              <a:scrgbClr r="0" g="0" b="0"/>
            </a:lnRef>
            <a:fillRef idx="0">
              <a:scrgbClr r="0" g="0" b="0"/>
            </a:fillRef>
            <a:effectRef idx="0">
              <a:scrgbClr r="0" g="0" b="0"/>
            </a:effectRef>
            <a:fontRef idx="minor">
              <a:schemeClr val="dk1"/>
            </a:fontRef>
          </p:style>
          <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ES" sz="1800" kern="1200" dirty="0"/>
            </a:p>
          </p:txBody>
        </p:sp>
      </p:grpSp>
      <p:grpSp>
        <p:nvGrpSpPr>
          <p:cNvPr id="89" name="88 Grupo"/>
          <p:cNvGrpSpPr/>
          <p:nvPr/>
        </p:nvGrpSpPr>
        <p:grpSpPr>
          <a:xfrm>
            <a:off x="1043608" y="2641978"/>
            <a:ext cx="1446893" cy="1248735"/>
            <a:chOff x="1677276" y="665725"/>
            <a:chExt cx="1248735" cy="1248735"/>
          </a:xfrm>
          <a:solidFill>
            <a:schemeClr val="accent5"/>
          </a:solidFill>
        </p:grpSpPr>
        <p:sp>
          <p:nvSpPr>
            <p:cNvPr id="90" name="89 Elipse"/>
            <p:cNvSpPr/>
            <p:nvPr/>
          </p:nvSpPr>
          <p:spPr>
            <a:xfrm>
              <a:off x="1677276" y="665725"/>
              <a:ext cx="1248735" cy="1248735"/>
            </a:xfrm>
            <a:prstGeom prst="ellipse">
              <a:avLst/>
            </a:prstGeom>
            <a:grpFill/>
            <a:ln>
              <a:solidFill>
                <a:schemeClr val="accent1"/>
              </a:solidFill>
            </a:ln>
          </p:spPr>
          <p:style>
            <a:lnRef idx="2">
              <a:schemeClr val="accent3">
                <a:shade val="50000"/>
              </a:schemeClr>
            </a:lnRef>
            <a:fillRef idx="1">
              <a:schemeClr val="accent3"/>
            </a:fillRef>
            <a:effectRef idx="0">
              <a:schemeClr val="accent3"/>
            </a:effectRef>
            <a:fontRef idx="minor">
              <a:schemeClr val="lt1"/>
            </a:fontRef>
          </p:style>
        </p:sp>
        <p:sp>
          <p:nvSpPr>
            <p:cNvPr id="91" name="Elipse 28"/>
            <p:cNvSpPr/>
            <p:nvPr/>
          </p:nvSpPr>
          <p:spPr>
            <a:xfrm>
              <a:off x="1860149" y="848598"/>
              <a:ext cx="882989" cy="88298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s-ES" sz="1400" b="1" dirty="0">
                  <a:latin typeface="Arial"/>
                  <a:cs typeface="Arial"/>
                </a:rPr>
                <a:t>R</a:t>
              </a:r>
              <a:r>
                <a:rPr lang="es-ES" sz="1400" b="1" kern="1200" dirty="0" smtClean="0">
                  <a:latin typeface="Arial"/>
                  <a:cs typeface="Arial"/>
                </a:rPr>
                <a:t>eal </a:t>
              </a:r>
              <a:endParaRPr lang="es-ES" sz="1400" b="1" kern="1200" dirty="0">
                <a:latin typeface="Arial"/>
                <a:cs typeface="Arial"/>
              </a:endParaRPr>
            </a:p>
          </p:txBody>
        </p:sp>
      </p:grpSp>
    </p:spTree>
    <p:extLst>
      <p:ext uri="{BB962C8B-B14F-4D97-AF65-F5344CB8AC3E}">
        <p14:creationId xmlns:p14="http://schemas.microsoft.com/office/powerpoint/2010/main" val="230402077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TotalTime>
  <Words>651</Words>
  <Application>Microsoft Office PowerPoint</Application>
  <PresentationFormat>Presentación en pantalla (4:3)</PresentationFormat>
  <Paragraphs>74</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Acer</cp:lastModifiedBy>
  <cp:revision>30</cp:revision>
  <dcterms:created xsi:type="dcterms:W3CDTF">2012-08-07T16:35:15Z</dcterms:created>
  <dcterms:modified xsi:type="dcterms:W3CDTF">2014-03-23T20:35:12Z</dcterms:modified>
</cp:coreProperties>
</file>